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386" r:id="rId2"/>
    <p:sldId id="387" r:id="rId3"/>
    <p:sldId id="388" r:id="rId4"/>
    <p:sldId id="389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0" r:id="rId26"/>
    <p:sldId id="411" r:id="rId27"/>
    <p:sldId id="412" r:id="rId28"/>
    <p:sldId id="413" r:id="rId29"/>
    <p:sldId id="414" r:id="rId30"/>
    <p:sldId id="415" r:id="rId31"/>
    <p:sldId id="416" r:id="rId32"/>
    <p:sldId id="417" r:id="rId33"/>
    <p:sldId id="418" r:id="rId34"/>
    <p:sldId id="419" r:id="rId35"/>
    <p:sldId id="420" r:id="rId36"/>
    <p:sldId id="421" r:id="rId37"/>
    <p:sldId id="422" r:id="rId38"/>
    <p:sldId id="423" r:id="rId39"/>
    <p:sldId id="424" r:id="rId40"/>
    <p:sldId id="425" r:id="rId41"/>
    <p:sldId id="426" r:id="rId42"/>
    <p:sldId id="427" r:id="rId43"/>
    <p:sldId id="428" r:id="rId44"/>
    <p:sldId id="429" r:id="rId45"/>
    <p:sldId id="430" r:id="rId46"/>
    <p:sldId id="431" r:id="rId47"/>
    <p:sldId id="432" r:id="rId48"/>
    <p:sldId id="433" r:id="rId49"/>
    <p:sldId id="434" r:id="rId50"/>
    <p:sldId id="435" r:id="rId51"/>
    <p:sldId id="436" r:id="rId52"/>
    <p:sldId id="437" r:id="rId53"/>
    <p:sldId id="438" r:id="rId54"/>
    <p:sldId id="439" r:id="rId55"/>
    <p:sldId id="440" r:id="rId56"/>
    <p:sldId id="441" r:id="rId57"/>
    <p:sldId id="442" r:id="rId58"/>
    <p:sldId id="443" r:id="rId59"/>
    <p:sldId id="444" r:id="rId60"/>
    <p:sldId id="445" r:id="rId61"/>
    <p:sldId id="446" r:id="rId62"/>
    <p:sldId id="447" r:id="rId63"/>
    <p:sldId id="448" r:id="rId64"/>
    <p:sldId id="449" r:id="rId65"/>
    <p:sldId id="450" r:id="rId66"/>
    <p:sldId id="451" r:id="rId67"/>
    <p:sldId id="452" r:id="rId68"/>
    <p:sldId id="453" r:id="rId69"/>
    <p:sldId id="454" r:id="rId70"/>
    <p:sldId id="455" r:id="rId71"/>
    <p:sldId id="456" r:id="rId72"/>
    <p:sldId id="457" r:id="rId73"/>
    <p:sldId id="458" r:id="rId74"/>
    <p:sldId id="459" r:id="rId75"/>
    <p:sldId id="460" r:id="rId76"/>
    <p:sldId id="461" r:id="rId77"/>
    <p:sldId id="462" r:id="rId78"/>
    <p:sldId id="463" r:id="rId79"/>
    <p:sldId id="464" r:id="rId80"/>
    <p:sldId id="465" r:id="rId81"/>
    <p:sldId id="466" r:id="rId82"/>
    <p:sldId id="467" r:id="rId83"/>
    <p:sldId id="468" r:id="rId84"/>
    <p:sldId id="469" r:id="rId85"/>
    <p:sldId id="470" r:id="rId86"/>
    <p:sldId id="471" r:id="rId87"/>
    <p:sldId id="472" r:id="rId88"/>
    <p:sldId id="473" r:id="rId89"/>
    <p:sldId id="474" r:id="rId90"/>
    <p:sldId id="475" r:id="rId91"/>
    <p:sldId id="476" r:id="rId9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" initials="M" lastIdx="11" clrIdx="0">
    <p:extLst>
      <p:ext uri="{19B8F6BF-5375-455C-9EA6-DF929625EA0E}">
        <p15:presenceInfo xmlns="" xmlns:p15="http://schemas.microsoft.com/office/powerpoint/2012/main" userId="Marcos" providerId="None"/>
      </p:ext>
    </p:extLst>
  </p:cmAuthor>
  <p:cmAuthor id="2" name="FDE" initials="F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6600"/>
    <a:srgbClr val="990000"/>
    <a:srgbClr val="0099FF"/>
    <a:srgbClr val="006600"/>
    <a:srgbClr val="D3F0E0"/>
    <a:srgbClr val="E6E6E6"/>
    <a:srgbClr val="000099"/>
    <a:srgbClr val="008080"/>
    <a:srgbClr val="006699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9" autoAdjust="0"/>
    <p:restoredTop sz="91739" autoAdjust="0"/>
  </p:normalViewPr>
  <p:slideViewPr>
    <p:cSldViewPr snapToGrid="0">
      <p:cViewPr>
        <p:scale>
          <a:sx n="75" d="100"/>
          <a:sy n="75" d="100"/>
        </p:scale>
        <p:origin x="-3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Plan2!$B$1</c:f>
              <c:strCache>
                <c:ptCount val="1"/>
                <c:pt idx="0">
                  <c:v>Freqüência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Plan2!$A$2:$A$59</c:f>
              <c:strCache>
                <c:ptCount val="58"/>
                <c:pt idx="0">
                  <c:v>138,03</c:v>
                </c:pt>
                <c:pt idx="1">
                  <c:v>142,96</c:v>
                </c:pt>
                <c:pt idx="2">
                  <c:v>147,89</c:v>
                </c:pt>
                <c:pt idx="3">
                  <c:v>152,81</c:v>
                </c:pt>
                <c:pt idx="4">
                  <c:v>157,74</c:v>
                </c:pt>
                <c:pt idx="5">
                  <c:v>162,67</c:v>
                </c:pt>
                <c:pt idx="6">
                  <c:v>167,59</c:v>
                </c:pt>
                <c:pt idx="7">
                  <c:v>172,52</c:v>
                </c:pt>
                <c:pt idx="8">
                  <c:v>177,45</c:v>
                </c:pt>
                <c:pt idx="9">
                  <c:v>182,38</c:v>
                </c:pt>
                <c:pt idx="10">
                  <c:v>187,30</c:v>
                </c:pt>
                <c:pt idx="11">
                  <c:v>192,23</c:v>
                </c:pt>
                <c:pt idx="12">
                  <c:v>197,16</c:v>
                </c:pt>
                <c:pt idx="13">
                  <c:v>202,08</c:v>
                </c:pt>
                <c:pt idx="14">
                  <c:v>207,01</c:v>
                </c:pt>
                <c:pt idx="15">
                  <c:v>211,94</c:v>
                </c:pt>
                <c:pt idx="16">
                  <c:v>216,86</c:v>
                </c:pt>
                <c:pt idx="17">
                  <c:v>221,79</c:v>
                </c:pt>
                <c:pt idx="18">
                  <c:v>226,72</c:v>
                </c:pt>
                <c:pt idx="19">
                  <c:v>231,64</c:v>
                </c:pt>
                <c:pt idx="20">
                  <c:v>236,57</c:v>
                </c:pt>
                <c:pt idx="21">
                  <c:v>241,50</c:v>
                </c:pt>
                <c:pt idx="22">
                  <c:v>246,43</c:v>
                </c:pt>
                <c:pt idx="23">
                  <c:v>251,35</c:v>
                </c:pt>
                <c:pt idx="24">
                  <c:v>256,28</c:v>
                </c:pt>
                <c:pt idx="25">
                  <c:v>261,21</c:v>
                </c:pt>
                <c:pt idx="26">
                  <c:v>266,13</c:v>
                </c:pt>
                <c:pt idx="27">
                  <c:v>271,06</c:v>
                </c:pt>
                <c:pt idx="28">
                  <c:v>275,99</c:v>
                </c:pt>
                <c:pt idx="29">
                  <c:v>280,91</c:v>
                </c:pt>
                <c:pt idx="30">
                  <c:v>285,84</c:v>
                </c:pt>
                <c:pt idx="31">
                  <c:v>290,77</c:v>
                </c:pt>
                <c:pt idx="32">
                  <c:v>295,69</c:v>
                </c:pt>
                <c:pt idx="33">
                  <c:v>300,62</c:v>
                </c:pt>
                <c:pt idx="34">
                  <c:v>305,55</c:v>
                </c:pt>
                <c:pt idx="35">
                  <c:v>310,47</c:v>
                </c:pt>
                <c:pt idx="36">
                  <c:v>315,40</c:v>
                </c:pt>
                <c:pt idx="37">
                  <c:v>320,33</c:v>
                </c:pt>
                <c:pt idx="38">
                  <c:v>325,26</c:v>
                </c:pt>
                <c:pt idx="39">
                  <c:v>330,18</c:v>
                </c:pt>
                <c:pt idx="40">
                  <c:v>335,11</c:v>
                </c:pt>
                <c:pt idx="41">
                  <c:v>340,04</c:v>
                </c:pt>
                <c:pt idx="42">
                  <c:v>344,96</c:v>
                </c:pt>
                <c:pt idx="43">
                  <c:v>349,89</c:v>
                </c:pt>
                <c:pt idx="44">
                  <c:v>354,82</c:v>
                </c:pt>
                <c:pt idx="45">
                  <c:v>359,74</c:v>
                </c:pt>
                <c:pt idx="46">
                  <c:v>364,67</c:v>
                </c:pt>
                <c:pt idx="47">
                  <c:v>369,60</c:v>
                </c:pt>
                <c:pt idx="48">
                  <c:v>374,52</c:v>
                </c:pt>
                <c:pt idx="49">
                  <c:v>379,45</c:v>
                </c:pt>
                <c:pt idx="50">
                  <c:v>384,38</c:v>
                </c:pt>
                <c:pt idx="51">
                  <c:v>389,31</c:v>
                </c:pt>
                <c:pt idx="52">
                  <c:v>394,23</c:v>
                </c:pt>
                <c:pt idx="53">
                  <c:v>399,16</c:v>
                </c:pt>
                <c:pt idx="54">
                  <c:v>404,09</c:v>
                </c:pt>
                <c:pt idx="55">
                  <c:v>409,01</c:v>
                </c:pt>
                <c:pt idx="56">
                  <c:v>413,94</c:v>
                </c:pt>
                <c:pt idx="57">
                  <c:v>Mais</c:v>
                </c:pt>
              </c:strCache>
            </c:strRef>
          </c:cat>
          <c:val>
            <c:numRef>
              <c:f>Plan2!$B$2:$B$59</c:f>
              <c:numCache>
                <c:formatCode>General</c:formatCode>
                <c:ptCount val="58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2</c:v>
                </c:pt>
                <c:pt idx="5">
                  <c:v>7</c:v>
                </c:pt>
                <c:pt idx="6">
                  <c:v>9</c:v>
                </c:pt>
                <c:pt idx="7">
                  <c:v>10</c:v>
                </c:pt>
                <c:pt idx="8">
                  <c:v>12</c:v>
                </c:pt>
                <c:pt idx="9">
                  <c:v>29</c:v>
                </c:pt>
                <c:pt idx="10">
                  <c:v>23</c:v>
                </c:pt>
                <c:pt idx="11">
                  <c:v>33</c:v>
                </c:pt>
                <c:pt idx="12">
                  <c:v>60</c:v>
                </c:pt>
                <c:pt idx="13">
                  <c:v>67</c:v>
                </c:pt>
                <c:pt idx="14">
                  <c:v>64</c:v>
                </c:pt>
                <c:pt idx="15">
                  <c:v>84</c:v>
                </c:pt>
                <c:pt idx="16">
                  <c:v>111</c:v>
                </c:pt>
                <c:pt idx="17">
                  <c:v>99</c:v>
                </c:pt>
                <c:pt idx="18">
                  <c:v>109</c:v>
                </c:pt>
                <c:pt idx="19">
                  <c:v>147</c:v>
                </c:pt>
                <c:pt idx="20">
                  <c:v>142</c:v>
                </c:pt>
                <c:pt idx="21">
                  <c:v>173</c:v>
                </c:pt>
                <c:pt idx="22">
                  <c:v>131</c:v>
                </c:pt>
                <c:pt idx="23">
                  <c:v>163</c:v>
                </c:pt>
                <c:pt idx="24">
                  <c:v>139</c:v>
                </c:pt>
                <c:pt idx="25">
                  <c:v>128</c:v>
                </c:pt>
                <c:pt idx="26">
                  <c:v>150</c:v>
                </c:pt>
                <c:pt idx="27">
                  <c:v>153</c:v>
                </c:pt>
                <c:pt idx="28">
                  <c:v>125</c:v>
                </c:pt>
                <c:pt idx="29">
                  <c:v>102</c:v>
                </c:pt>
                <c:pt idx="30">
                  <c:v>102</c:v>
                </c:pt>
                <c:pt idx="31">
                  <c:v>105</c:v>
                </c:pt>
                <c:pt idx="32">
                  <c:v>110</c:v>
                </c:pt>
                <c:pt idx="33">
                  <c:v>79</c:v>
                </c:pt>
                <c:pt idx="34">
                  <c:v>77</c:v>
                </c:pt>
                <c:pt idx="35">
                  <c:v>62</c:v>
                </c:pt>
                <c:pt idx="36">
                  <c:v>52</c:v>
                </c:pt>
                <c:pt idx="37">
                  <c:v>47</c:v>
                </c:pt>
                <c:pt idx="38">
                  <c:v>49</c:v>
                </c:pt>
                <c:pt idx="39">
                  <c:v>48</c:v>
                </c:pt>
                <c:pt idx="40">
                  <c:v>45</c:v>
                </c:pt>
                <c:pt idx="41">
                  <c:v>36</c:v>
                </c:pt>
                <c:pt idx="42">
                  <c:v>40</c:v>
                </c:pt>
                <c:pt idx="43">
                  <c:v>22</c:v>
                </c:pt>
                <c:pt idx="44">
                  <c:v>22</c:v>
                </c:pt>
                <c:pt idx="45">
                  <c:v>16</c:v>
                </c:pt>
                <c:pt idx="46">
                  <c:v>11</c:v>
                </c:pt>
                <c:pt idx="47">
                  <c:v>10</c:v>
                </c:pt>
                <c:pt idx="48">
                  <c:v>12</c:v>
                </c:pt>
                <c:pt idx="49">
                  <c:v>8</c:v>
                </c:pt>
                <c:pt idx="50">
                  <c:v>5</c:v>
                </c:pt>
                <c:pt idx="51">
                  <c:v>2</c:v>
                </c:pt>
                <c:pt idx="52">
                  <c:v>1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EA-4327-881B-BB427A7F1870}"/>
            </c:ext>
          </c:extLst>
        </c:ser>
        <c:gapWidth val="219"/>
        <c:overlap val="-27"/>
        <c:axId val="57067776"/>
        <c:axId val="57157120"/>
      </c:barChart>
      <c:catAx>
        <c:axId val="570677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157120"/>
        <c:crosses val="autoZero"/>
        <c:auto val="1"/>
        <c:lblAlgn val="ctr"/>
        <c:lblOffset val="100"/>
      </c:catAx>
      <c:valAx>
        <c:axId val="571571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0677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Plan2!$B$1</c:f>
              <c:strCache>
                <c:ptCount val="1"/>
                <c:pt idx="0">
                  <c:v>Freqüência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Plan2!$A$2:$A$59</c:f>
              <c:strCache>
                <c:ptCount val="58"/>
                <c:pt idx="0">
                  <c:v>138,03</c:v>
                </c:pt>
                <c:pt idx="1">
                  <c:v>142,96</c:v>
                </c:pt>
                <c:pt idx="2">
                  <c:v>147,89</c:v>
                </c:pt>
                <c:pt idx="3">
                  <c:v>152,81</c:v>
                </c:pt>
                <c:pt idx="4">
                  <c:v>157,74</c:v>
                </c:pt>
                <c:pt idx="5">
                  <c:v>162,67</c:v>
                </c:pt>
                <c:pt idx="6">
                  <c:v>167,59</c:v>
                </c:pt>
                <c:pt idx="7">
                  <c:v>172,52</c:v>
                </c:pt>
                <c:pt idx="8">
                  <c:v>177,45</c:v>
                </c:pt>
                <c:pt idx="9">
                  <c:v>182,38</c:v>
                </c:pt>
                <c:pt idx="10">
                  <c:v>187,30</c:v>
                </c:pt>
                <c:pt idx="11">
                  <c:v>192,23</c:v>
                </c:pt>
                <c:pt idx="12">
                  <c:v>197,16</c:v>
                </c:pt>
                <c:pt idx="13">
                  <c:v>202,08</c:v>
                </c:pt>
                <c:pt idx="14">
                  <c:v>207,01</c:v>
                </c:pt>
                <c:pt idx="15">
                  <c:v>211,94</c:v>
                </c:pt>
                <c:pt idx="16">
                  <c:v>216,86</c:v>
                </c:pt>
                <c:pt idx="17">
                  <c:v>221,79</c:v>
                </c:pt>
                <c:pt idx="18">
                  <c:v>226,72</c:v>
                </c:pt>
                <c:pt idx="19">
                  <c:v>231,64</c:v>
                </c:pt>
                <c:pt idx="20">
                  <c:v>236,57</c:v>
                </c:pt>
                <c:pt idx="21">
                  <c:v>241,50</c:v>
                </c:pt>
                <c:pt idx="22">
                  <c:v>246,43</c:v>
                </c:pt>
                <c:pt idx="23">
                  <c:v>251,35</c:v>
                </c:pt>
                <c:pt idx="24">
                  <c:v>256,28</c:v>
                </c:pt>
                <c:pt idx="25">
                  <c:v>261,21</c:v>
                </c:pt>
                <c:pt idx="26">
                  <c:v>266,13</c:v>
                </c:pt>
                <c:pt idx="27">
                  <c:v>271,06</c:v>
                </c:pt>
                <c:pt idx="28">
                  <c:v>275,99</c:v>
                </c:pt>
                <c:pt idx="29">
                  <c:v>280,91</c:v>
                </c:pt>
                <c:pt idx="30">
                  <c:v>285,84</c:v>
                </c:pt>
                <c:pt idx="31">
                  <c:v>290,77</c:v>
                </c:pt>
                <c:pt idx="32">
                  <c:v>295,69</c:v>
                </c:pt>
                <c:pt idx="33">
                  <c:v>300,62</c:v>
                </c:pt>
                <c:pt idx="34">
                  <c:v>305,55</c:v>
                </c:pt>
                <c:pt idx="35">
                  <c:v>310,47</c:v>
                </c:pt>
                <c:pt idx="36">
                  <c:v>315,40</c:v>
                </c:pt>
                <c:pt idx="37">
                  <c:v>320,33</c:v>
                </c:pt>
                <c:pt idx="38">
                  <c:v>325,26</c:v>
                </c:pt>
                <c:pt idx="39">
                  <c:v>330,18</c:v>
                </c:pt>
                <c:pt idx="40">
                  <c:v>335,11</c:v>
                </c:pt>
                <c:pt idx="41">
                  <c:v>340,04</c:v>
                </c:pt>
                <c:pt idx="42">
                  <c:v>344,96</c:v>
                </c:pt>
                <c:pt idx="43">
                  <c:v>349,89</c:v>
                </c:pt>
                <c:pt idx="44">
                  <c:v>354,82</c:v>
                </c:pt>
                <c:pt idx="45">
                  <c:v>359,74</c:v>
                </c:pt>
                <c:pt idx="46">
                  <c:v>364,67</c:v>
                </c:pt>
                <c:pt idx="47">
                  <c:v>369,60</c:v>
                </c:pt>
                <c:pt idx="48">
                  <c:v>374,52</c:v>
                </c:pt>
                <c:pt idx="49">
                  <c:v>379,45</c:v>
                </c:pt>
                <c:pt idx="50">
                  <c:v>384,38</c:v>
                </c:pt>
                <c:pt idx="51">
                  <c:v>389,31</c:v>
                </c:pt>
                <c:pt idx="52">
                  <c:v>394,23</c:v>
                </c:pt>
                <c:pt idx="53">
                  <c:v>399,16</c:v>
                </c:pt>
                <c:pt idx="54">
                  <c:v>404,09</c:v>
                </c:pt>
                <c:pt idx="55">
                  <c:v>409,01</c:v>
                </c:pt>
                <c:pt idx="56">
                  <c:v>413,94</c:v>
                </c:pt>
                <c:pt idx="57">
                  <c:v>Mais</c:v>
                </c:pt>
              </c:strCache>
            </c:strRef>
          </c:cat>
          <c:val>
            <c:numRef>
              <c:f>Plan2!$B$2:$B$59</c:f>
              <c:numCache>
                <c:formatCode>General</c:formatCode>
                <c:ptCount val="58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2</c:v>
                </c:pt>
                <c:pt idx="5">
                  <c:v>7</c:v>
                </c:pt>
                <c:pt idx="6">
                  <c:v>9</c:v>
                </c:pt>
                <c:pt idx="7">
                  <c:v>10</c:v>
                </c:pt>
                <c:pt idx="8">
                  <c:v>12</c:v>
                </c:pt>
                <c:pt idx="9">
                  <c:v>29</c:v>
                </c:pt>
                <c:pt idx="10">
                  <c:v>23</c:v>
                </c:pt>
                <c:pt idx="11">
                  <c:v>33</c:v>
                </c:pt>
                <c:pt idx="12">
                  <c:v>60</c:v>
                </c:pt>
                <c:pt idx="13">
                  <c:v>67</c:v>
                </c:pt>
                <c:pt idx="14">
                  <c:v>64</c:v>
                </c:pt>
                <c:pt idx="15">
                  <c:v>84</c:v>
                </c:pt>
                <c:pt idx="16">
                  <c:v>111</c:v>
                </c:pt>
                <c:pt idx="17">
                  <c:v>99</c:v>
                </c:pt>
                <c:pt idx="18">
                  <c:v>109</c:v>
                </c:pt>
                <c:pt idx="19">
                  <c:v>147</c:v>
                </c:pt>
                <c:pt idx="20">
                  <c:v>142</c:v>
                </c:pt>
                <c:pt idx="21">
                  <c:v>173</c:v>
                </c:pt>
                <c:pt idx="22">
                  <c:v>131</c:v>
                </c:pt>
                <c:pt idx="23">
                  <c:v>163</c:v>
                </c:pt>
                <c:pt idx="24">
                  <c:v>139</c:v>
                </c:pt>
                <c:pt idx="25">
                  <c:v>128</c:v>
                </c:pt>
                <c:pt idx="26">
                  <c:v>150</c:v>
                </c:pt>
                <c:pt idx="27">
                  <c:v>153</c:v>
                </c:pt>
                <c:pt idx="28">
                  <c:v>125</c:v>
                </c:pt>
                <c:pt idx="29">
                  <c:v>102</c:v>
                </c:pt>
                <c:pt idx="30">
                  <c:v>102</c:v>
                </c:pt>
                <c:pt idx="31">
                  <c:v>105</c:v>
                </c:pt>
                <c:pt idx="32">
                  <c:v>110</c:v>
                </c:pt>
                <c:pt idx="33">
                  <c:v>79</c:v>
                </c:pt>
                <c:pt idx="34">
                  <c:v>77</c:v>
                </c:pt>
                <c:pt idx="35">
                  <c:v>62</c:v>
                </c:pt>
                <c:pt idx="36">
                  <c:v>52</c:v>
                </c:pt>
                <c:pt idx="37">
                  <c:v>47</c:v>
                </c:pt>
                <c:pt idx="38">
                  <c:v>49</c:v>
                </c:pt>
                <c:pt idx="39">
                  <c:v>48</c:v>
                </c:pt>
                <c:pt idx="40">
                  <c:v>45</c:v>
                </c:pt>
                <c:pt idx="41">
                  <c:v>36</c:v>
                </c:pt>
                <c:pt idx="42">
                  <c:v>40</c:v>
                </c:pt>
                <c:pt idx="43">
                  <c:v>22</c:v>
                </c:pt>
                <c:pt idx="44">
                  <c:v>22</c:v>
                </c:pt>
                <c:pt idx="45">
                  <c:v>16</c:v>
                </c:pt>
                <c:pt idx="46">
                  <c:v>11</c:v>
                </c:pt>
                <c:pt idx="47">
                  <c:v>10</c:v>
                </c:pt>
                <c:pt idx="48">
                  <c:v>12</c:v>
                </c:pt>
                <c:pt idx="49">
                  <c:v>8</c:v>
                </c:pt>
                <c:pt idx="50">
                  <c:v>5</c:v>
                </c:pt>
                <c:pt idx="51">
                  <c:v>2</c:v>
                </c:pt>
                <c:pt idx="52">
                  <c:v>1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EA-4327-881B-BB427A7F1870}"/>
            </c:ext>
          </c:extLst>
        </c:ser>
        <c:gapWidth val="219"/>
        <c:overlap val="-27"/>
        <c:axId val="58136448"/>
        <c:axId val="58137984"/>
      </c:barChart>
      <c:catAx>
        <c:axId val="581364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137984"/>
        <c:crosses val="autoZero"/>
        <c:auto val="1"/>
        <c:lblAlgn val="ctr"/>
        <c:lblOffset val="100"/>
      </c:catAx>
      <c:valAx>
        <c:axId val="5813798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1364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7EAC0-8159-481B-8A2B-CC102A523473}" type="datetimeFigureOut">
              <a:rPr lang="pt-BR" smtClean="0"/>
              <a:pPr/>
              <a:t>14/09/2016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CFF9B-9BC1-434B-A6B4-89132E8A33E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13898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junior\Desktop\fundo_ppt_dialogos.jpg"/>
          <p:cNvPicPr>
            <a:picLocks noChangeAspect="1" noChangeArrowheads="1"/>
          </p:cNvPicPr>
          <p:nvPr userDrawn="1"/>
        </p:nvPicPr>
        <p:blipFill>
          <a:blip r:embed="rId3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42211" y="1859340"/>
            <a:ext cx="74595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12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4000" b="1" dirty="0" smtClean="0">
                <a:solidFill>
                  <a:srgbClr val="184576"/>
                </a:solidFill>
                <a:latin typeface="Lucida Sans" pitchFamily="34" charset="0"/>
              </a:rPr>
              <a:t>Técnicas básicas para conversar com dados em planilhas</a:t>
            </a:r>
          </a:p>
          <a:p>
            <a:pPr lvl="0" algn="ctr">
              <a:spcAft>
                <a:spcPts val="1200"/>
              </a:spcAft>
            </a:pPr>
            <a:r>
              <a:rPr lang="pt-BR" sz="3600" b="1" dirty="0" smtClean="0">
                <a:solidFill>
                  <a:srgbClr val="006699"/>
                </a:solidFill>
              </a:rPr>
              <a:t>Marcelo Soares</a:t>
            </a:r>
            <a:br>
              <a:rPr lang="pt-BR" sz="3600" b="1" dirty="0" smtClean="0">
                <a:solidFill>
                  <a:srgbClr val="006699"/>
                </a:solidFill>
              </a:rPr>
            </a:br>
            <a:r>
              <a:rPr lang="pt-BR" sz="3200" b="1" dirty="0" smtClean="0">
                <a:solidFill>
                  <a:prstClr val="black"/>
                </a:solidFill>
              </a:rPr>
              <a:t>marcelo@intelitexto.com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gianeri\Desktop\0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 explicativo em elipse 3"/>
          <p:cNvSpPr/>
          <p:nvPr/>
        </p:nvSpPr>
        <p:spPr>
          <a:xfrm>
            <a:off x="1264634" y="2474686"/>
            <a:ext cx="4194552" cy="3496180"/>
          </a:xfrm>
          <a:prstGeom prst="wedgeEllipseCallout">
            <a:avLst>
              <a:gd name="adj1" fmla="val 65248"/>
              <a:gd name="adj2" fmla="val -6096"/>
            </a:avLst>
          </a:prstGeom>
          <a:solidFill>
            <a:schemeClr val="bg1"/>
          </a:solidFill>
          <a:ln w="38100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pt-BR" sz="3600" b="1" dirty="0" smtClean="0">
                <a:solidFill>
                  <a:schemeClr val="tx1"/>
                </a:solidFill>
              </a:rPr>
              <a:t>Meu nome é PDF. Eu existo apenas para tirar seu sono.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5"/>
          <p:cNvSpPr txBox="1">
            <a:spLocks/>
          </p:cNvSpPr>
          <p:nvPr/>
        </p:nvSpPr>
        <p:spPr>
          <a:xfrm>
            <a:off x="1469837" y="1968521"/>
            <a:ext cx="6204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ctr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pt-BR" sz="3600" b="1" dirty="0" smtClean="0"/>
              <a:t>http://www.infosiga.sp.gov.br/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4853" y="647905"/>
            <a:ext cx="84942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altLang="pt-BR" sz="4000" b="1" dirty="0" smtClean="0">
                <a:solidFill>
                  <a:srgbClr val="184576"/>
                </a:solidFill>
                <a:latin typeface="Lucida Sans" pitchFamily="34" charset="0"/>
              </a:rPr>
              <a:t>Vamos ver as mortes no trânsito na sua cidade?</a:t>
            </a:r>
          </a:p>
        </p:txBody>
      </p:sp>
      <p:pic>
        <p:nvPicPr>
          <p:cNvPr id="4" name="Picture 2" descr="desperate man after car crash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051050" y="2672010"/>
            <a:ext cx="50419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9600" y="1593850"/>
            <a:ext cx="7924800" cy="367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6900" y="1593850"/>
            <a:ext cx="7924800" cy="367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9600" y="1593850"/>
            <a:ext cx="7924800" cy="36703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486400" y="2979420"/>
            <a:ext cx="266700" cy="24384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 descr="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81657" y="2349387"/>
            <a:ext cx="1446572" cy="1491777"/>
          </a:xfrm>
          <a:prstGeom prst="rect">
            <a:avLst/>
          </a:prstGeom>
          <a:ln w="57150">
            <a:solidFill>
              <a:srgbClr val="99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6000" y="1055337"/>
            <a:ext cx="7992000" cy="4328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064678" y="2714162"/>
            <a:ext cx="3014644" cy="1429676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600" b="1" dirty="0" smtClean="0">
                <a:solidFill>
                  <a:schemeClr val="bg1"/>
                </a:solidFill>
              </a:rPr>
              <a:t>35 colunas</a:t>
            </a:r>
          </a:p>
          <a:p>
            <a:pPr algn="ctr">
              <a:spcAft>
                <a:spcPts val="600"/>
              </a:spcAft>
            </a:pPr>
            <a:r>
              <a:rPr lang="pt-BR" sz="3600" b="1" dirty="0" smtClean="0">
                <a:solidFill>
                  <a:schemeClr val="bg1"/>
                </a:solidFill>
              </a:rPr>
              <a:t>646 linhas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939665"/>
            <a:ext cx="7992000" cy="4485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6000" y="915776"/>
            <a:ext cx="7992000" cy="43262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2447925" y="2687351"/>
            <a:ext cx="4248150" cy="1302676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Tirei linhas de cima</a:t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>e coluna da esquerda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9664" y="2830171"/>
            <a:ext cx="8391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marR="0" lvl="0" indent="-266700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altLang="pt-BR" sz="3500" b="1" dirty="0" smtClean="0"/>
              <a:t>Serve para ordenar os dados, do maior para o menor, do menor para o maior. </a:t>
            </a:r>
            <a:br>
              <a:rPr lang="pt-BR" altLang="pt-BR" sz="3500" b="1" dirty="0" smtClean="0"/>
            </a:br>
            <a:r>
              <a:rPr lang="pt-BR" altLang="pt-BR" sz="3500" b="1" dirty="0" smtClean="0"/>
              <a:t>Ou seja: faz rankings.</a:t>
            </a:r>
            <a:endParaRPr lang="pt-BR" altLang="pt-BR" sz="3500" b="1" dirty="0"/>
          </a:p>
        </p:txBody>
      </p:sp>
      <p:sp>
        <p:nvSpPr>
          <p:cNvPr id="3" name="Retângulo 2"/>
          <p:cNvSpPr/>
          <p:nvPr/>
        </p:nvSpPr>
        <p:spPr>
          <a:xfrm>
            <a:off x="1636295" y="2095704"/>
            <a:ext cx="58714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altLang="pt-BR" sz="4000" b="1" dirty="0" smtClean="0">
                <a:solidFill>
                  <a:srgbClr val="184576"/>
                </a:solidFill>
                <a:latin typeface="Lucida Sans" pitchFamily="34" charset="0"/>
              </a:rPr>
              <a:t>Classificar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7620216" y="5745288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32708" y="1643896"/>
            <a:ext cx="830489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marR="0" lvl="0" indent="-266700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altLang="pt-BR" sz="3600" b="1" dirty="0" smtClean="0"/>
              <a:t>Você escolhe </a:t>
            </a:r>
            <a:r>
              <a:rPr lang="pt-BR" altLang="pt-BR" sz="3600" b="1" dirty="0" smtClean="0">
                <a:solidFill>
                  <a:srgbClr val="CC6600"/>
                </a:solidFill>
              </a:rPr>
              <a:t>uma</a:t>
            </a:r>
            <a:r>
              <a:rPr lang="pt-BR" altLang="pt-BR" sz="3600" b="1" dirty="0" smtClean="0"/>
              <a:t> coluna por onde fazer essa ordenação. Todas as outras seguem:</a:t>
            </a:r>
          </a:p>
          <a:p>
            <a:pPr marL="533400" marR="0" lvl="1" indent="-266700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Calibri" pitchFamily="34" charset="0"/>
              <a:buChar char="‐"/>
              <a:tabLst/>
              <a:defRPr/>
            </a:pPr>
            <a:r>
              <a:rPr lang="pt-BR" altLang="pt-BR" sz="3600" b="1" dirty="0" smtClean="0"/>
              <a:t>Quais são as cidades com mais mortes no trânsito?</a:t>
            </a:r>
          </a:p>
          <a:p>
            <a:pPr marL="533400" marR="0" lvl="1" indent="-266700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Calibri" pitchFamily="34" charset="0"/>
              <a:buChar char="‐"/>
              <a:tabLst/>
              <a:defRPr/>
            </a:pPr>
            <a:r>
              <a:rPr lang="pt-BR" altLang="pt-BR" sz="3600" b="1" dirty="0" smtClean="0"/>
              <a:t>Quais são as cidades com mais mortes de pedestres?</a:t>
            </a:r>
            <a:endParaRPr lang="pt-BR" altLang="pt-BR" sz="3600" b="1" dirty="0"/>
          </a:p>
        </p:txBody>
      </p:sp>
      <p:sp>
        <p:nvSpPr>
          <p:cNvPr id="4" name="Seta para a direita 3"/>
          <p:cNvSpPr/>
          <p:nvPr/>
        </p:nvSpPr>
        <p:spPr>
          <a:xfrm>
            <a:off x="7620216" y="5745288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87932" y="1328557"/>
            <a:ext cx="7940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altLang="pt-BR" sz="4000" b="1" dirty="0" smtClean="0">
                <a:solidFill>
                  <a:srgbClr val="184576"/>
                </a:solidFill>
                <a:latin typeface="Lucida Sans" pitchFamily="34" charset="0"/>
              </a:rPr>
              <a:t>O que é uma planilha?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1488" y="2233005"/>
            <a:ext cx="3252152" cy="292417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42216" y="2817929"/>
            <a:ext cx="4874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pt-BR" sz="3600" b="1" dirty="0" smtClean="0"/>
              <a:t>Tipo </a:t>
            </a:r>
            <a:r>
              <a:rPr lang="pt-BR" sz="3600" b="1" dirty="0" smtClean="0">
                <a:solidFill>
                  <a:srgbClr val="CC6600"/>
                </a:solidFill>
              </a:rPr>
              <a:t>mais comum </a:t>
            </a:r>
            <a:r>
              <a:rPr lang="pt-BR" sz="3600" b="1" dirty="0" smtClean="0"/>
              <a:t>de organização de bancos de dados.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7620216" y="5745288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7222" y="2513365"/>
            <a:ext cx="8304893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marR="0" lvl="1" indent="-266700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Calibri" pitchFamily="34" charset="0"/>
              <a:buChar char="‐"/>
              <a:tabLst/>
              <a:defRPr/>
            </a:pPr>
            <a:r>
              <a:rPr lang="pt-BR" altLang="pt-BR" sz="3600" b="1" dirty="0" smtClean="0"/>
              <a:t>Quais são as cidades com menos mortes?</a:t>
            </a:r>
          </a:p>
          <a:p>
            <a:pPr marL="266700" marR="0" lvl="1" indent="-266700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Calibri" pitchFamily="34" charset="0"/>
              <a:buChar char="‐"/>
              <a:tabLst/>
              <a:defRPr/>
            </a:pPr>
            <a:r>
              <a:rPr lang="pt-BR" altLang="pt-BR" sz="3600" b="1" dirty="0" smtClean="0"/>
              <a:t>Consigo colocar os municípios em ordem alfabética?</a:t>
            </a:r>
            <a:endParaRPr lang="pt-BR" alt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974272"/>
            <a:ext cx="7992000" cy="4495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044950" y="1271270"/>
            <a:ext cx="501650" cy="24003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810250" y="1518920"/>
            <a:ext cx="501650" cy="58928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305173" y="962025"/>
            <a:ext cx="1895478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rgbClr val="006600"/>
                </a:solidFill>
              </a:rPr>
              <a:t>Dados</a:t>
            </a:r>
            <a:endParaRPr lang="pt-BR" sz="3200" b="1" dirty="0">
              <a:solidFill>
                <a:srgbClr val="006600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4972048" y="676276"/>
            <a:ext cx="2219328" cy="2533650"/>
            <a:chOff x="2800348" y="1933576"/>
            <a:chExt cx="2219328" cy="2533650"/>
          </a:xfrm>
        </p:grpSpPr>
        <p:sp>
          <p:nvSpPr>
            <p:cNvPr id="8" name="Retângulo 7"/>
            <p:cNvSpPr/>
            <p:nvPr/>
          </p:nvSpPr>
          <p:spPr>
            <a:xfrm>
              <a:off x="2800348" y="1933576"/>
              <a:ext cx="2219328" cy="25336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endParaRPr lang="pt-B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r>
                <a:rPr lang="pt-BR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Classificar</a:t>
              </a:r>
              <a:endPara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/>
          </p:blipFill>
          <p:spPr>
            <a:xfrm>
              <a:off x="3276600" y="2152650"/>
              <a:ext cx="1266825" cy="1057275"/>
            </a:xfrm>
            <a:prstGeom prst="rect">
              <a:avLst/>
            </a:prstGeom>
            <a:noFill/>
            <a:ln w="57150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939006"/>
            <a:ext cx="7992000" cy="449550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997199" y="4026693"/>
            <a:ext cx="853281" cy="180181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0" name="Grupo 9"/>
          <p:cNvGrpSpPr/>
          <p:nvPr/>
        </p:nvGrpSpPr>
        <p:grpSpPr>
          <a:xfrm>
            <a:off x="1677635" y="3730977"/>
            <a:ext cx="3570287" cy="781050"/>
            <a:chOff x="417513" y="4457700"/>
            <a:chExt cx="3570287" cy="781050"/>
          </a:xfrm>
        </p:grpSpPr>
        <p:sp>
          <p:nvSpPr>
            <p:cNvPr id="4" name="Retângulo 3"/>
            <p:cNvSpPr/>
            <p:nvPr/>
          </p:nvSpPr>
          <p:spPr>
            <a:xfrm>
              <a:off x="417513" y="4457700"/>
              <a:ext cx="3570287" cy="78105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507206" y="4581825"/>
              <a:ext cx="2737644" cy="5328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pt-BR" sz="3200" b="1" dirty="0" smtClean="0">
                  <a:solidFill>
                    <a:prstClr val="black"/>
                  </a:solidFill>
                </a:rPr>
                <a:t>Óbitos (2015)</a:t>
              </a:r>
              <a:endParaRPr lang="pt-BR" sz="3200" b="1" dirty="0">
                <a:solidFill>
                  <a:prstClr val="black"/>
                </a:solidFill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3318668" y="4581525"/>
              <a:ext cx="5334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Divisa 5"/>
            <p:cNvSpPr/>
            <p:nvPr/>
          </p:nvSpPr>
          <p:spPr>
            <a:xfrm rot="5400000">
              <a:off x="3487142" y="4679157"/>
              <a:ext cx="196452" cy="388938"/>
            </a:xfrm>
            <a:prstGeom prst="chevron">
              <a:avLst>
                <a:gd name="adj" fmla="val 7134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Retângulo 15"/>
          <p:cNvSpPr/>
          <p:nvPr/>
        </p:nvSpPr>
        <p:spPr>
          <a:xfrm>
            <a:off x="5281293" y="4026693"/>
            <a:ext cx="1381444" cy="180181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1" name="Grupo 10"/>
          <p:cNvGrpSpPr/>
          <p:nvPr/>
        </p:nvGrpSpPr>
        <p:grpSpPr>
          <a:xfrm>
            <a:off x="3136150" y="3781551"/>
            <a:ext cx="5308600" cy="781050"/>
            <a:chOff x="-1417505" y="4508274"/>
            <a:chExt cx="5308600" cy="781050"/>
          </a:xfrm>
        </p:grpSpPr>
        <p:sp>
          <p:nvSpPr>
            <p:cNvPr id="12" name="Retângulo 11"/>
            <p:cNvSpPr/>
            <p:nvPr/>
          </p:nvSpPr>
          <p:spPr>
            <a:xfrm>
              <a:off x="-1417505" y="4508274"/>
              <a:ext cx="5308600" cy="78105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-1187450" y="4581825"/>
              <a:ext cx="4451350" cy="5328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pt-BR" sz="3200" b="1" dirty="0" smtClean="0">
                  <a:solidFill>
                    <a:prstClr val="black"/>
                  </a:solidFill>
                </a:rPr>
                <a:t>Do Maior para o Menor</a:t>
              </a:r>
              <a:endParaRPr lang="pt-BR" sz="3200" b="1" dirty="0">
                <a:solidFill>
                  <a:prstClr val="black"/>
                </a:solidFill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318668" y="4581525"/>
              <a:ext cx="5334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5" name="Divisa 14"/>
            <p:cNvSpPr/>
            <p:nvPr/>
          </p:nvSpPr>
          <p:spPr>
            <a:xfrm rot="5400000">
              <a:off x="3487142" y="4679157"/>
              <a:ext cx="196452" cy="388938"/>
            </a:xfrm>
            <a:prstGeom prst="chevron">
              <a:avLst>
                <a:gd name="adj" fmla="val 7134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6000" y="1112562"/>
            <a:ext cx="7992000" cy="43167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454047" y="3059884"/>
            <a:ext cx="2235906" cy="738232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Opa!!!!!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921606"/>
            <a:ext cx="7992000" cy="44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899029"/>
            <a:ext cx="7992000" cy="44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865161"/>
            <a:ext cx="7992000" cy="44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1181250"/>
            <a:ext cx="7992000" cy="44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932894"/>
            <a:ext cx="7992000" cy="4495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992437" y="4012405"/>
            <a:ext cx="836614" cy="16907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1973580" y="3691924"/>
            <a:ext cx="3120037" cy="781050"/>
            <a:chOff x="867763" y="4457700"/>
            <a:chExt cx="3120037" cy="781050"/>
          </a:xfrm>
        </p:grpSpPr>
        <p:sp>
          <p:nvSpPr>
            <p:cNvPr id="5" name="Retângulo 4"/>
            <p:cNvSpPr/>
            <p:nvPr/>
          </p:nvSpPr>
          <p:spPr>
            <a:xfrm>
              <a:off x="867763" y="4457700"/>
              <a:ext cx="3120037" cy="78105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951582" y="4581825"/>
              <a:ext cx="2293267" cy="5328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pt-BR" sz="3200" b="1" dirty="0" smtClean="0">
                  <a:solidFill>
                    <a:prstClr val="black"/>
                  </a:solidFill>
                </a:rPr>
                <a:t>Município</a:t>
              </a:r>
              <a:endParaRPr lang="pt-BR" sz="3200" b="1" dirty="0">
                <a:solidFill>
                  <a:prstClr val="black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3318668" y="4581525"/>
              <a:ext cx="5334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Divisa 7"/>
            <p:cNvSpPr/>
            <p:nvPr/>
          </p:nvSpPr>
          <p:spPr>
            <a:xfrm rot="5400000">
              <a:off x="3487142" y="4679157"/>
              <a:ext cx="196452" cy="388938"/>
            </a:xfrm>
            <a:prstGeom prst="chevron">
              <a:avLst>
                <a:gd name="adj" fmla="val 7134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5261290" y="4004785"/>
            <a:ext cx="1354460" cy="16907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0" name="Grupo 9"/>
          <p:cNvGrpSpPr/>
          <p:nvPr/>
        </p:nvGrpSpPr>
        <p:grpSpPr>
          <a:xfrm>
            <a:off x="3916680" y="3691924"/>
            <a:ext cx="4144716" cy="781050"/>
            <a:chOff x="-156915" y="4457700"/>
            <a:chExt cx="4144716" cy="781050"/>
          </a:xfrm>
        </p:grpSpPr>
        <p:sp>
          <p:nvSpPr>
            <p:cNvPr id="11" name="Retângulo 10"/>
            <p:cNvSpPr/>
            <p:nvPr/>
          </p:nvSpPr>
          <p:spPr>
            <a:xfrm>
              <a:off x="-156915" y="4457700"/>
              <a:ext cx="4144716" cy="78105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-27376" y="4581825"/>
              <a:ext cx="3291275" cy="5328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pt-BR" sz="3200" b="1" dirty="0" smtClean="0">
                  <a:solidFill>
                    <a:prstClr val="black"/>
                  </a:solidFill>
                </a:rPr>
                <a:t>De A a Z</a:t>
              </a:r>
              <a:endParaRPr lang="pt-BR" sz="3200" b="1" dirty="0">
                <a:solidFill>
                  <a:prstClr val="black"/>
                </a:solidFill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3318668" y="4581525"/>
              <a:ext cx="5334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4" name="Divisa 13"/>
            <p:cNvSpPr/>
            <p:nvPr/>
          </p:nvSpPr>
          <p:spPr>
            <a:xfrm rot="5400000">
              <a:off x="3487142" y="4679157"/>
              <a:ext cx="196452" cy="388938"/>
            </a:xfrm>
            <a:prstGeom prst="chevron">
              <a:avLst>
                <a:gd name="adj" fmla="val 7134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1181250"/>
            <a:ext cx="7992000" cy="44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44499" y="1751618"/>
            <a:ext cx="827906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pt-BR" sz="3200" b="1" dirty="0" smtClean="0"/>
              <a:t>Informações </a:t>
            </a:r>
            <a:r>
              <a:rPr lang="pt-BR" sz="3200" b="1" dirty="0" smtClean="0">
                <a:solidFill>
                  <a:srgbClr val="CC6600"/>
                </a:solidFill>
              </a:rPr>
              <a:t>comparáveis</a:t>
            </a:r>
            <a:r>
              <a:rPr lang="pt-BR" sz="3200" b="1" dirty="0" smtClean="0"/>
              <a:t> e </a:t>
            </a:r>
            <a:r>
              <a:rPr lang="pt-BR" sz="3200" b="1" dirty="0" smtClean="0">
                <a:solidFill>
                  <a:srgbClr val="CC6600"/>
                </a:solidFill>
              </a:rPr>
              <a:t>classificáveis</a:t>
            </a:r>
            <a:r>
              <a:rPr lang="pt-BR" sz="3200" b="1" dirty="0" smtClean="0"/>
              <a:t>, organizadas em </a:t>
            </a:r>
            <a:r>
              <a:rPr lang="pt-BR" sz="3200" b="1" dirty="0" smtClean="0">
                <a:solidFill>
                  <a:srgbClr val="CC6600"/>
                </a:solidFill>
              </a:rPr>
              <a:t>linhas e colunas</a:t>
            </a:r>
            <a:r>
              <a:rPr lang="pt-BR" sz="3200" b="1" dirty="0" smtClean="0"/>
              <a:t>.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pt-BR" sz="3200" b="1" dirty="0" smtClean="0"/>
              <a:t>Permite </a:t>
            </a:r>
            <a:r>
              <a:rPr lang="pt-BR" sz="3200" b="1" dirty="0" smtClean="0">
                <a:solidFill>
                  <a:srgbClr val="CC6600"/>
                </a:solidFill>
              </a:rPr>
              <a:t>cálculo automático </a:t>
            </a:r>
            <a:r>
              <a:rPr lang="pt-BR" sz="3200" b="1" dirty="0" smtClean="0"/>
              <a:t>de muitos valores.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pt-BR" sz="3200" b="1" dirty="0" smtClean="0"/>
              <a:t>Mais usada: </a:t>
            </a:r>
            <a:r>
              <a:rPr lang="pt-BR" sz="3200" b="1" dirty="0" smtClean="0">
                <a:solidFill>
                  <a:srgbClr val="CC6600"/>
                </a:solidFill>
              </a:rPr>
              <a:t>Excel</a:t>
            </a:r>
            <a:r>
              <a:rPr lang="pt-BR" sz="3200" b="1" dirty="0" smtClean="0"/>
              <a:t>, da Microsoft. 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pt-BR" sz="3200" b="1" dirty="0" smtClean="0"/>
              <a:t>Gratuitas: Libre Office, Google Spreadsheets.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pt-BR" sz="3200" b="1" dirty="0" smtClean="0"/>
              <a:t>Resolvem 99% dos problemas com dados.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5739" y="1998857"/>
            <a:ext cx="832572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marR="0" lvl="0" indent="-266700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altLang="pt-BR" sz="3200" b="1" dirty="0" smtClean="0"/>
              <a:t>Informam coisas sobre os dados.</a:t>
            </a:r>
          </a:p>
          <a:p>
            <a:pPr marL="266700" marR="0" lvl="0" indent="-266700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altLang="pt-BR" sz="3200" b="1" dirty="0" smtClean="0"/>
              <a:t>Sempre começam com o símbolo de igual (=).</a:t>
            </a:r>
          </a:p>
          <a:p>
            <a:pPr marL="266700" marR="0" lvl="0" indent="-266700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altLang="pt-BR" sz="3200" b="1" dirty="0" smtClean="0"/>
              <a:t>Permitem testar condições</a:t>
            </a:r>
          </a:p>
          <a:p>
            <a:pPr marL="361950" marR="0" lvl="1" indent="-176213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Calibri" pitchFamily="34" charset="0"/>
              <a:buChar char="‐"/>
              <a:tabLst/>
              <a:defRPr/>
            </a:pPr>
            <a:r>
              <a:rPr lang="pt-BR" altLang="pt-BR" sz="3200" b="1" dirty="0" smtClean="0"/>
              <a:t>Qual a porcentagem de mortes de mulheres no trânsito?</a:t>
            </a:r>
          </a:p>
          <a:p>
            <a:pPr marL="361950" marR="0" lvl="1" indent="-176213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Calibri" pitchFamily="34" charset="0"/>
              <a:buChar char="‐"/>
              <a:tabLst/>
              <a:defRPr/>
            </a:pPr>
            <a:r>
              <a:rPr lang="pt-BR" altLang="pt-BR" sz="3200" b="1" dirty="0" smtClean="0"/>
              <a:t>Morrem mais pedestres do que motoqueiros?</a:t>
            </a:r>
            <a:endParaRPr lang="pt-BR" altLang="pt-BR" sz="3200" b="1" dirty="0"/>
          </a:p>
        </p:txBody>
      </p:sp>
      <p:sp>
        <p:nvSpPr>
          <p:cNvPr id="3" name="Retângulo 2"/>
          <p:cNvSpPr/>
          <p:nvPr/>
        </p:nvSpPr>
        <p:spPr>
          <a:xfrm>
            <a:off x="1600199" y="1237677"/>
            <a:ext cx="59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altLang="pt-BR" sz="4000" b="1" dirty="0" smtClean="0">
                <a:solidFill>
                  <a:srgbClr val="184576"/>
                </a:solidFill>
                <a:latin typeface="Lucida Sans" pitchFamily="34" charset="0"/>
              </a:rPr>
              <a:t>Fórmulas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899027"/>
            <a:ext cx="7992000" cy="44955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817511" y="4967111"/>
            <a:ext cx="5508978" cy="829734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600" b="1" dirty="0" smtClean="0">
                <a:solidFill>
                  <a:schemeClr val="bg1"/>
                </a:solidFill>
              </a:rPr>
              <a:t>Vamos abrir uma coluna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865162"/>
            <a:ext cx="7992000" cy="44955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17511" y="4967111"/>
            <a:ext cx="5508978" cy="829734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600" b="1" dirty="0" smtClean="0">
                <a:solidFill>
                  <a:schemeClr val="bg1"/>
                </a:solidFill>
              </a:rPr>
              <a:t>Coluna precisa ter nome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788188"/>
            <a:ext cx="7992000" cy="460429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56178" y="4459111"/>
            <a:ext cx="4831644" cy="1360312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600" b="1" dirty="0" smtClean="0">
                <a:solidFill>
                  <a:schemeClr val="bg1"/>
                </a:solidFill>
              </a:rPr>
              <a:t>Células têm endereço</a:t>
            </a:r>
            <a:br>
              <a:rPr lang="pt-BR" sz="3600" b="1" dirty="0" smtClean="0">
                <a:solidFill>
                  <a:schemeClr val="bg1"/>
                </a:solidFill>
              </a:rPr>
            </a:br>
            <a:r>
              <a:rPr lang="pt-BR" sz="3600" b="1" dirty="0" smtClean="0">
                <a:solidFill>
                  <a:schemeClr val="bg1"/>
                </a:solidFill>
              </a:rPr>
              <a:t>de batalha naval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612000" y="1045749"/>
            <a:ext cx="7920000" cy="436010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657656" y="3857626"/>
            <a:ext cx="138432" cy="130174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2" name="Grupo 11"/>
          <p:cNvGrpSpPr/>
          <p:nvPr/>
        </p:nvGrpSpPr>
        <p:grpSpPr>
          <a:xfrm>
            <a:off x="6310222" y="3465615"/>
            <a:ext cx="928778" cy="928778"/>
            <a:chOff x="4031842" y="4677195"/>
            <a:chExt cx="928778" cy="928778"/>
          </a:xfrm>
        </p:grpSpPr>
        <p:sp>
          <p:nvSpPr>
            <p:cNvPr id="7" name="Retângulo 6"/>
            <p:cNvSpPr/>
            <p:nvPr/>
          </p:nvSpPr>
          <p:spPr>
            <a:xfrm>
              <a:off x="4031842" y="4677195"/>
              <a:ext cx="928778" cy="92877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4077653" y="4710113"/>
              <a:ext cx="433387" cy="433387"/>
            </a:xfrm>
            <a:custGeom>
              <a:avLst/>
              <a:gdLst>
                <a:gd name="connsiteX0" fmla="*/ 0 w 495300"/>
                <a:gd name="connsiteY0" fmla="*/ 0 h 495300"/>
                <a:gd name="connsiteX1" fmla="*/ 495300 w 495300"/>
                <a:gd name="connsiteY1" fmla="*/ 0 h 495300"/>
                <a:gd name="connsiteX2" fmla="*/ 495300 w 495300"/>
                <a:gd name="connsiteY2" fmla="*/ 495300 h 495300"/>
                <a:gd name="connsiteX3" fmla="*/ 0 w 495300"/>
                <a:gd name="connsiteY3" fmla="*/ 495300 h 495300"/>
                <a:gd name="connsiteX4" fmla="*/ 0 w 495300"/>
                <a:gd name="connsiteY4" fmla="*/ 0 h 495300"/>
                <a:gd name="connsiteX0" fmla="*/ 0 w 495300"/>
                <a:gd name="connsiteY0" fmla="*/ 0 h 495300"/>
                <a:gd name="connsiteX1" fmla="*/ 495300 w 495300"/>
                <a:gd name="connsiteY1" fmla="*/ 0 h 495300"/>
                <a:gd name="connsiteX2" fmla="*/ 495300 w 495300"/>
                <a:gd name="connsiteY2" fmla="*/ 495300 h 495300"/>
                <a:gd name="connsiteX3" fmla="*/ 0 w 495300"/>
                <a:gd name="connsiteY3" fmla="*/ 495300 h 495300"/>
                <a:gd name="connsiteX4" fmla="*/ 91440 w 495300"/>
                <a:gd name="connsiteY4" fmla="*/ 91440 h 495300"/>
                <a:gd name="connsiteX0" fmla="*/ 0 w 495300"/>
                <a:gd name="connsiteY0" fmla="*/ 0 h 495300"/>
                <a:gd name="connsiteX1" fmla="*/ 495300 w 495300"/>
                <a:gd name="connsiteY1" fmla="*/ 0 h 495300"/>
                <a:gd name="connsiteX2" fmla="*/ 495300 w 495300"/>
                <a:gd name="connsiteY2" fmla="*/ 495300 h 495300"/>
                <a:gd name="connsiteX3" fmla="*/ 0 w 495300"/>
                <a:gd name="connsiteY3" fmla="*/ 495300 h 495300"/>
                <a:gd name="connsiteX0" fmla="*/ 495300 w 495300"/>
                <a:gd name="connsiteY0" fmla="*/ 0 h 495300"/>
                <a:gd name="connsiteX1" fmla="*/ 495300 w 495300"/>
                <a:gd name="connsiteY1" fmla="*/ 495300 h 495300"/>
                <a:gd name="connsiteX2" fmla="*/ 0 w 495300"/>
                <a:gd name="connsiteY2" fmla="*/ 49530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300" h="495300">
                  <a:moveTo>
                    <a:pt x="495300" y="0"/>
                  </a:moveTo>
                  <a:lnTo>
                    <a:pt x="495300" y="495300"/>
                  </a:lnTo>
                  <a:lnTo>
                    <a:pt x="0" y="495300"/>
                  </a:lnTo>
                </a:path>
              </a:pathLst>
            </a:custGeom>
            <a:noFill/>
            <a:ln w="762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n>
                  <a:solidFill>
                    <a:srgbClr val="006600"/>
                  </a:solidFill>
                </a:ln>
                <a:noFill/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>
              <a:off x="4229531" y="4874884"/>
              <a:ext cx="533400" cy="533400"/>
            </a:xfrm>
            <a:prstGeom prst="rect">
              <a:avLst/>
            </a:prstGeom>
            <a:solidFill>
              <a:srgbClr val="0066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2156178" y="4752621"/>
            <a:ext cx="4831644" cy="886178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600" b="1" dirty="0" smtClean="0">
                <a:solidFill>
                  <a:schemeClr val="bg1"/>
                </a:solidFill>
              </a:rPr>
              <a:t>Clique 2x na bolinha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876449"/>
            <a:ext cx="7992000" cy="4495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685982" y="3367090"/>
            <a:ext cx="1176657" cy="166686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001558" y="3162300"/>
            <a:ext cx="2483062" cy="632882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#DIV/0!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75303" y="3990621"/>
            <a:ext cx="4831644" cy="886178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600" b="1" dirty="0" smtClean="0">
                <a:solidFill>
                  <a:schemeClr val="bg1"/>
                </a:solidFill>
              </a:rPr>
              <a:t>Erro: Ninguém morreu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60900" y="4513265"/>
            <a:ext cx="1220789" cy="166686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001558" y="4264025"/>
            <a:ext cx="2483062" cy="632882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b="1" dirty="0" smtClean="0">
                <a:solidFill>
                  <a:schemeClr val="tx1"/>
                </a:solidFill>
              </a:rPr>
              <a:t>0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837619" y="5012618"/>
            <a:ext cx="6692196" cy="886178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600" b="1" dirty="0" smtClean="0">
                <a:solidFill>
                  <a:schemeClr val="bg1"/>
                </a:solidFill>
              </a:rPr>
              <a:t>Zero: nenhuma mulher morreu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 l="-2"/>
          <a:stretch/>
        </p:blipFill>
        <p:spPr>
          <a:xfrm>
            <a:off x="576000" y="887739"/>
            <a:ext cx="7992000" cy="4495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96950" y="1111250"/>
            <a:ext cx="687070" cy="24003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29587" y="794385"/>
            <a:ext cx="2661288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rgbClr val="006600"/>
                </a:solidFill>
              </a:rPr>
              <a:t>Página Inicial</a:t>
            </a:r>
            <a:endParaRPr lang="pt-BR" sz="3200" b="1" dirty="0">
              <a:solidFill>
                <a:srgbClr val="0066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928996" y="1606550"/>
            <a:ext cx="186055" cy="19177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683565" y="1385888"/>
            <a:ext cx="688661" cy="646747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%</a:t>
            </a:r>
            <a:endParaRPr lang="pt-B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866925"/>
            <a:ext cx="7992000" cy="44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 l="-2"/>
          <a:stretch/>
        </p:blipFill>
        <p:spPr>
          <a:xfrm>
            <a:off x="576000" y="825997"/>
            <a:ext cx="7992000" cy="4483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936978"/>
            <a:ext cx="7992000" cy="450540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56178" y="4459111"/>
            <a:ext cx="4831644" cy="1360312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600" b="1" dirty="0" smtClean="0">
                <a:solidFill>
                  <a:schemeClr val="bg1"/>
                </a:solidFill>
              </a:rPr>
              <a:t>Tirei as células com mensagem de erro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556460" y="1512144"/>
            <a:ext cx="7356822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5113" marR="0" lvl="0" indent="-265113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t-BR" sz="3200" b="1" dirty="0" smtClean="0"/>
              <a:t>Outras planilhas</a:t>
            </a:r>
          </a:p>
          <a:p>
            <a:pPr marL="265113" marR="0" lvl="0" indent="-265113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t-BR" sz="3200" b="1" dirty="0" smtClean="0"/>
              <a:t>Digitação própria</a:t>
            </a:r>
          </a:p>
          <a:p>
            <a:pPr marL="265113" marR="0" lvl="0" indent="-265113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t-BR" sz="3200" b="1" dirty="0" smtClean="0"/>
              <a:t>Tabelas em sites (copiando, importando)</a:t>
            </a:r>
          </a:p>
          <a:p>
            <a:pPr marL="265113" marR="0" lvl="0" indent="-265113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t-BR" sz="3200" b="1" dirty="0" smtClean="0"/>
              <a:t>Importando .csv</a:t>
            </a:r>
          </a:p>
          <a:p>
            <a:pPr marL="265113" marR="0" lvl="0" indent="-265113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t-BR" sz="3200" b="1" dirty="0" smtClean="0"/>
              <a:t>Convertendo PDF</a:t>
            </a:r>
          </a:p>
          <a:p>
            <a:pPr marL="265113" marR="0" lvl="0" indent="-265113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t-BR" sz="3200" b="1" dirty="0" smtClean="0"/>
              <a:t>APIs</a:t>
            </a:r>
          </a:p>
          <a:p>
            <a:pPr marL="265113" marR="0" lvl="0" indent="-265113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t-BR" sz="3200" b="1" dirty="0" smtClean="0"/>
              <a:t>Robôs (scraping)</a:t>
            </a:r>
          </a:p>
        </p:txBody>
      </p:sp>
      <p:sp>
        <p:nvSpPr>
          <p:cNvPr id="3" name="Retângulo 2"/>
          <p:cNvSpPr/>
          <p:nvPr/>
        </p:nvSpPr>
        <p:spPr>
          <a:xfrm>
            <a:off x="412020" y="789900"/>
            <a:ext cx="8319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altLang="pt-BR" sz="4000" b="1" dirty="0" smtClean="0">
                <a:solidFill>
                  <a:srgbClr val="184576"/>
                </a:solidFill>
                <a:latin typeface="Lucida Sans" pitchFamily="34" charset="0"/>
              </a:rPr>
              <a:t>Onde obter os dados?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939232"/>
            <a:ext cx="7992000" cy="450540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016761" y="3118804"/>
            <a:ext cx="635000" cy="439735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852334" y="2540848"/>
            <a:ext cx="3072341" cy="1424514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600" b="1" dirty="0" smtClean="0">
                <a:solidFill>
                  <a:schemeClr val="bg1"/>
                </a:solidFill>
              </a:rPr>
              <a:t>São cidades pequenas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120775" y="2384425"/>
          <a:ext cx="2406650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665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sz="3200" b="1" dirty="0" smtClean="0"/>
                        <a:t>1</a:t>
                      </a:r>
                      <a:endParaRPr lang="pt-BR" sz="3200" b="1" dirty="0"/>
                    </a:p>
                  </a:txBody>
                  <a:tcPr>
                    <a:lnL w="5715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sz="3200" b="1" dirty="0" smtClean="0"/>
                        <a:t>1</a:t>
                      </a:r>
                      <a:endParaRPr lang="pt-BR" sz="3200" b="1" dirty="0"/>
                    </a:p>
                  </a:txBody>
                  <a:tcPr>
                    <a:lnL w="5715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sz="3200" b="1" dirty="0" smtClean="0"/>
                        <a:t>1</a:t>
                      </a:r>
                      <a:endParaRPr lang="pt-BR" sz="3200" b="1" dirty="0"/>
                    </a:p>
                  </a:txBody>
                  <a:tcPr>
                    <a:lnL w="5715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903392"/>
            <a:ext cx="7992000" cy="448677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56178" y="4978400"/>
            <a:ext cx="4831644" cy="795866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600" b="1" dirty="0" smtClean="0">
                <a:solidFill>
                  <a:schemeClr val="bg1"/>
                </a:solidFill>
              </a:rPr>
              <a:t>Abri outra coluna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 l="-2"/>
          <a:stretch/>
        </p:blipFill>
        <p:spPr>
          <a:xfrm>
            <a:off x="576000" y="887739"/>
            <a:ext cx="7992000" cy="44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921605"/>
            <a:ext cx="7992000" cy="44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981429"/>
            <a:ext cx="7992000" cy="4472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85423" y="1833608"/>
            <a:ext cx="816000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marR="0" lvl="0" indent="-266700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altLang="pt-BR" sz="3500" b="1" dirty="0" smtClean="0"/>
              <a:t>Cidades têm tamanhos diferentes.</a:t>
            </a:r>
          </a:p>
          <a:p>
            <a:pPr marL="266700" marR="0" lvl="0" indent="-266700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altLang="pt-BR" sz="3500" b="1" dirty="0" smtClean="0"/>
              <a:t>Criar medidas relativas ajuda a comparar melhor.</a:t>
            </a:r>
          </a:p>
          <a:p>
            <a:pPr marL="266700" marR="0" lvl="0" indent="-266700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altLang="pt-BR" sz="3500" b="1" dirty="0" smtClean="0"/>
              <a:t>Porcentagem é uma taxa. Mortes por dez mil habitantes é outra.</a:t>
            </a:r>
          </a:p>
          <a:p>
            <a:pPr marL="266700" marR="0" lvl="0" indent="-266700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altLang="pt-BR" sz="3500" b="1" dirty="0" smtClean="0"/>
              <a:t>Vamos calcular?</a:t>
            </a:r>
          </a:p>
        </p:txBody>
      </p:sp>
      <p:sp>
        <p:nvSpPr>
          <p:cNvPr id="3" name="Retângulo 2"/>
          <p:cNvSpPr/>
          <p:nvPr/>
        </p:nvSpPr>
        <p:spPr>
          <a:xfrm>
            <a:off x="661737" y="1097038"/>
            <a:ext cx="7820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altLang="pt-BR" sz="4000" b="1" dirty="0" smtClean="0">
                <a:solidFill>
                  <a:srgbClr val="184576"/>
                </a:solidFill>
                <a:latin typeface="Lucida Sans" pitchFamily="34" charset="0"/>
              </a:rPr>
              <a:t>Taxas são fórmulas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709461"/>
            <a:ext cx="7992000" cy="471659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85156" y="4143022"/>
            <a:ext cx="3973688" cy="1857022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Abri outra coluna;</a:t>
            </a:r>
          </a:p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a coluna AK tem a população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899029"/>
            <a:ext cx="7992000" cy="4495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682240" y="4134171"/>
            <a:ext cx="846773" cy="142555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805517" y="3877557"/>
            <a:ext cx="2483062" cy="632882"/>
          </a:xfrm>
          <a:prstGeom prst="rect">
            <a:avLst/>
          </a:prstGeom>
          <a:solidFill>
            <a:schemeClr val="bg1"/>
          </a:solidFill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b="1" dirty="0" smtClean="0">
                <a:solidFill>
                  <a:schemeClr val="tx1"/>
                </a:solidFill>
              </a:rPr>
              <a:t>0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00034" y="3467100"/>
            <a:ext cx="3135206" cy="1462614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600" b="1" dirty="0" smtClean="0">
                <a:solidFill>
                  <a:schemeClr val="bg1"/>
                </a:solidFill>
              </a:rPr>
              <a:t>Zero: não houve mortes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38340" y="2097972"/>
            <a:ext cx="3757824" cy="343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marR="0" lvl="0" indent="-271463" fontAlgn="auto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BR" altLang="pt-BR" sz="3200" b="1" dirty="0" smtClean="0">
                <a:solidFill>
                  <a:srgbClr val="006699"/>
                </a:solidFill>
              </a:rPr>
              <a:t>Média</a:t>
            </a:r>
          </a:p>
          <a:p>
            <a:pPr marL="541338" marR="0" lvl="1" indent="-271463" fontAlgn="auto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Tx/>
              <a:buFont typeface="Calibri" pitchFamily="34" charset="0"/>
              <a:buChar char="‐"/>
              <a:tabLst/>
              <a:defRPr/>
            </a:pPr>
            <a:r>
              <a:rPr lang="pt-BR" altLang="pt-BR" sz="3200" b="1" dirty="0" smtClean="0"/>
              <a:t>=MEDIA(Ax:Ay)</a:t>
            </a:r>
          </a:p>
          <a:p>
            <a:pPr marL="271463" marR="0" lvl="0" indent="-271463" fontAlgn="auto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BR" altLang="pt-BR" sz="3200" b="1" dirty="0" smtClean="0">
                <a:solidFill>
                  <a:srgbClr val="006699"/>
                </a:solidFill>
              </a:rPr>
              <a:t>Mediana</a:t>
            </a:r>
          </a:p>
          <a:p>
            <a:pPr marL="541338" marR="0" lvl="1" indent="-271463" fontAlgn="auto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Tx/>
              <a:buFont typeface="Calibri" pitchFamily="34" charset="0"/>
              <a:buChar char="‐"/>
              <a:tabLst/>
              <a:defRPr/>
            </a:pPr>
            <a:r>
              <a:rPr lang="pt-BR" altLang="pt-BR" sz="3200" b="1" dirty="0" smtClean="0"/>
              <a:t>=MED(Ax:Ay)</a:t>
            </a:r>
          </a:p>
          <a:p>
            <a:pPr marL="271463" marR="0" lvl="0" indent="-271463" fontAlgn="auto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BR" altLang="pt-BR" sz="3200" b="1" dirty="0" smtClean="0">
                <a:solidFill>
                  <a:srgbClr val="006699"/>
                </a:solidFill>
              </a:rPr>
              <a:t>Desvio padrão</a:t>
            </a:r>
          </a:p>
          <a:p>
            <a:pPr marL="541338" marR="0" lvl="1" indent="-271463" fontAlgn="auto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Tx/>
              <a:buFont typeface="Calibri" pitchFamily="34" charset="0"/>
              <a:buChar char="‐"/>
              <a:tabLst/>
              <a:defRPr/>
            </a:pPr>
            <a:r>
              <a:rPr lang="pt-BR" altLang="pt-BR" sz="3200" b="1" dirty="0" smtClean="0"/>
              <a:t>=DESVPAD(Ax:Ay)</a:t>
            </a:r>
          </a:p>
        </p:txBody>
      </p:sp>
      <p:sp>
        <p:nvSpPr>
          <p:cNvPr id="3" name="Retângulo 2"/>
          <p:cNvSpPr/>
          <p:nvPr/>
        </p:nvSpPr>
        <p:spPr>
          <a:xfrm>
            <a:off x="519289" y="743252"/>
            <a:ext cx="81054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altLang="pt-BR" sz="4000" b="1" dirty="0" smtClean="0">
                <a:solidFill>
                  <a:srgbClr val="184576"/>
                </a:solidFill>
                <a:latin typeface="Lucida Sans" pitchFamily="34" charset="0"/>
              </a:rPr>
              <a:t>Fórmulas calculam parâmetros estatísticos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 l="-3"/>
          <a:stretch/>
        </p:blipFill>
        <p:spPr>
          <a:xfrm>
            <a:off x="576000" y="940614"/>
            <a:ext cx="7992000" cy="446676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56178" y="4978400"/>
            <a:ext cx="4831644" cy="795866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600" b="1" dirty="0" smtClean="0">
                <a:solidFill>
                  <a:schemeClr val="bg1"/>
                </a:solidFill>
              </a:rPr>
              <a:t>Mas o que é isso?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656556" y="2242915"/>
            <a:ext cx="824614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marR="0" lvl="0" indent="-265113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altLang="pt-BR" sz="3600" b="1" dirty="0" smtClean="0"/>
              <a:t>Os dados estão “na cara”.</a:t>
            </a:r>
          </a:p>
          <a:p>
            <a:pPr marL="265113" marR="0" lvl="0" indent="-265113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altLang="pt-BR" sz="3600" b="1" dirty="0" smtClean="0"/>
              <a:t>Muitas vezes, podem ser até achados </a:t>
            </a:r>
            <a:br>
              <a:rPr lang="pt-BR" altLang="pt-BR" sz="3600" b="1" dirty="0" smtClean="0"/>
            </a:br>
            <a:r>
              <a:rPr lang="pt-BR" altLang="pt-BR" sz="3600" b="1" dirty="0" smtClean="0"/>
              <a:t>no Google.</a:t>
            </a:r>
          </a:p>
          <a:p>
            <a:pPr marL="265113" marR="0" lvl="0" indent="-265113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altLang="pt-BR" sz="3600" b="1" dirty="0" smtClean="0"/>
              <a:t>Podem estar desatualizados, porém, dependendo do site.</a:t>
            </a:r>
          </a:p>
        </p:txBody>
      </p:sp>
      <p:sp>
        <p:nvSpPr>
          <p:cNvPr id="3" name="Retângulo 2"/>
          <p:cNvSpPr/>
          <p:nvPr/>
        </p:nvSpPr>
        <p:spPr>
          <a:xfrm>
            <a:off x="637673" y="1497276"/>
            <a:ext cx="7868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altLang="pt-BR" sz="4000" b="1" dirty="0" smtClean="0">
                <a:solidFill>
                  <a:srgbClr val="184576"/>
                </a:solidFill>
                <a:latin typeface="Lucida Sans" pitchFamily="34" charset="0"/>
              </a:rPr>
              <a:t>Tabelas em sites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529874" y="2350559"/>
            <a:ext cx="822183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Clr>
                <a:schemeClr val="tx1"/>
              </a:buClr>
            </a:pPr>
            <a:r>
              <a:rPr lang="pt-BR" altLang="pt-BR" sz="3500" b="1" dirty="0" smtClean="0">
                <a:solidFill>
                  <a:srgbClr val="006699"/>
                </a:solidFill>
              </a:rPr>
              <a:t>Sala de aula do jardim de infância </a:t>
            </a:r>
          </a:p>
          <a:p>
            <a:pPr marL="271463" lvl="0" indent="-271463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pt-BR" altLang="pt-BR" sz="3500" b="1" dirty="0" smtClean="0"/>
              <a:t>Idades: 10 alunos de 4 anos, 1 professora de 25</a:t>
            </a:r>
          </a:p>
          <a:p>
            <a:pPr marL="271463" lvl="0" indent="-271463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pt-BR" altLang="pt-BR" sz="3500" b="1" dirty="0" smtClean="0">
                <a:solidFill>
                  <a:srgbClr val="CC6600"/>
                </a:solidFill>
              </a:rPr>
              <a:t>Média de idade:</a:t>
            </a:r>
            <a:r>
              <a:rPr lang="pt-BR" altLang="pt-BR" sz="3500" b="1" dirty="0" smtClean="0"/>
              <a:t> 5,9 anos</a:t>
            </a:r>
          </a:p>
          <a:p>
            <a:pPr marL="271463" lvl="0" indent="-271463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pt-BR" altLang="pt-BR" sz="3500" b="1" dirty="0" smtClean="0"/>
              <a:t>Mediana de idade: 4 anos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517358" y="1000556"/>
            <a:ext cx="8109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altLang="pt-BR" sz="4000" b="1" dirty="0" smtClean="0">
                <a:solidFill>
                  <a:srgbClr val="184576"/>
                </a:solidFill>
                <a:latin typeface="Lucida Sans" pitchFamily="34" charset="0"/>
              </a:rPr>
              <a:t>Qual é a diferença entre </a:t>
            </a:r>
            <a:br>
              <a:rPr lang="pt-BR" altLang="pt-BR" sz="4000" b="1" dirty="0" smtClean="0">
                <a:solidFill>
                  <a:srgbClr val="184576"/>
                </a:solidFill>
                <a:latin typeface="Lucida Sans" pitchFamily="34" charset="0"/>
              </a:rPr>
            </a:br>
            <a:r>
              <a:rPr lang="pt-BR" altLang="pt-BR" sz="4000" b="1" dirty="0" smtClean="0">
                <a:solidFill>
                  <a:srgbClr val="184576"/>
                </a:solidFill>
                <a:latin typeface="Lucida Sans" pitchFamily="34" charset="0"/>
              </a:rPr>
              <a:t>a média e a mediana?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7620216" y="5745288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628650" y="1876581"/>
            <a:ext cx="709373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lvl="0" indent="-271463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pt-BR" altLang="pt-BR" sz="3600" b="1" dirty="0" smtClean="0"/>
              <a:t>A diretora, de 52 anos, visita a sala</a:t>
            </a:r>
          </a:p>
          <a:p>
            <a:pPr marL="271463" lvl="0" indent="-271463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pt-BR" altLang="pt-BR" sz="3600" b="1" dirty="0" smtClean="0">
                <a:solidFill>
                  <a:srgbClr val="CC6600"/>
                </a:solidFill>
              </a:rPr>
              <a:t>Média de idade:</a:t>
            </a:r>
            <a:r>
              <a:rPr lang="pt-BR" altLang="pt-BR" sz="3600" b="1" dirty="0" smtClean="0"/>
              <a:t> 9,7 anos</a:t>
            </a:r>
          </a:p>
          <a:p>
            <a:pPr marL="271463" lvl="0" indent="-271463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pt-BR" altLang="pt-BR" sz="3600" b="1" dirty="0" smtClean="0"/>
              <a:t>Mediana de idade: 4 anos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25600" y="3973689"/>
            <a:ext cx="5892800" cy="1315156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600" b="1" dirty="0" smtClean="0">
                <a:solidFill>
                  <a:schemeClr val="bg1"/>
                </a:solidFill>
              </a:rPr>
              <a:t>A mediana não é afetada pelos extremos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8422" y="691855"/>
            <a:ext cx="834715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altLang="pt-BR" sz="3900" b="1" dirty="0" smtClean="0">
                <a:solidFill>
                  <a:srgbClr val="184576"/>
                </a:solidFill>
                <a:latin typeface="Lucida Sans" pitchFamily="34" charset="0"/>
              </a:rPr>
              <a:t>Einstein, um cara fora da curva</a:t>
            </a:r>
          </a:p>
        </p:txBody>
      </p:sp>
      <p:grpSp>
        <p:nvGrpSpPr>
          <p:cNvPr id="41" name="Grupo 40"/>
          <p:cNvGrpSpPr/>
          <p:nvPr/>
        </p:nvGrpSpPr>
        <p:grpSpPr>
          <a:xfrm>
            <a:off x="766077" y="1574800"/>
            <a:ext cx="7711173" cy="4164747"/>
            <a:chOff x="766077" y="1562100"/>
            <a:chExt cx="7711173" cy="4164747"/>
          </a:xfrm>
        </p:grpSpPr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986719" y="1562100"/>
              <a:ext cx="6926792" cy="2725737"/>
            </a:xfrm>
            <a:custGeom>
              <a:avLst/>
              <a:gdLst/>
              <a:ahLst/>
              <a:cxnLst>
                <a:cxn ang="0">
                  <a:pos x="79" y="1105"/>
                </a:cxn>
                <a:cxn ang="0">
                  <a:pos x="0" y="1105"/>
                </a:cxn>
                <a:cxn ang="0">
                  <a:pos x="0" y="1133"/>
                </a:cxn>
                <a:cxn ang="0">
                  <a:pos x="2916" y="1133"/>
                </a:cxn>
                <a:cxn ang="0">
                  <a:pos x="2916" y="1105"/>
                </a:cxn>
                <a:cxn ang="0">
                  <a:pos x="2269" y="1105"/>
                </a:cxn>
                <a:cxn ang="0">
                  <a:pos x="1903" y="809"/>
                </a:cxn>
                <a:cxn ang="0">
                  <a:pos x="1272" y="5"/>
                </a:cxn>
                <a:cxn ang="0">
                  <a:pos x="757" y="629"/>
                </a:cxn>
                <a:cxn ang="0">
                  <a:pos x="235" y="1101"/>
                </a:cxn>
                <a:cxn ang="0">
                  <a:pos x="79" y="1105"/>
                </a:cxn>
              </a:cxnLst>
              <a:rect l="0" t="0" r="r" b="b"/>
              <a:pathLst>
                <a:path w="2916" h="1133">
                  <a:moveTo>
                    <a:pt x="79" y="1105"/>
                  </a:moveTo>
                  <a:cubicBezTo>
                    <a:pt x="0" y="1105"/>
                    <a:pt x="0" y="1105"/>
                    <a:pt x="0" y="1105"/>
                  </a:cubicBezTo>
                  <a:cubicBezTo>
                    <a:pt x="0" y="1133"/>
                    <a:pt x="0" y="1133"/>
                    <a:pt x="0" y="1133"/>
                  </a:cubicBezTo>
                  <a:cubicBezTo>
                    <a:pt x="2916" y="1133"/>
                    <a:pt x="2916" y="1133"/>
                    <a:pt x="2916" y="1133"/>
                  </a:cubicBezTo>
                  <a:cubicBezTo>
                    <a:pt x="2916" y="1105"/>
                    <a:pt x="2916" y="1105"/>
                    <a:pt x="2916" y="1105"/>
                  </a:cubicBezTo>
                  <a:cubicBezTo>
                    <a:pt x="2916" y="1105"/>
                    <a:pt x="2431" y="1106"/>
                    <a:pt x="2269" y="1105"/>
                  </a:cubicBezTo>
                  <a:cubicBezTo>
                    <a:pt x="2146" y="1104"/>
                    <a:pt x="2066" y="1063"/>
                    <a:pt x="1903" y="809"/>
                  </a:cubicBezTo>
                  <a:cubicBezTo>
                    <a:pt x="1706" y="503"/>
                    <a:pt x="1500" y="0"/>
                    <a:pt x="1272" y="5"/>
                  </a:cubicBezTo>
                  <a:cubicBezTo>
                    <a:pt x="1039" y="10"/>
                    <a:pt x="931" y="362"/>
                    <a:pt x="757" y="629"/>
                  </a:cubicBezTo>
                  <a:cubicBezTo>
                    <a:pt x="584" y="896"/>
                    <a:pt x="518" y="1069"/>
                    <a:pt x="235" y="1101"/>
                  </a:cubicBezTo>
                  <a:cubicBezTo>
                    <a:pt x="196" y="1105"/>
                    <a:pt x="79" y="1105"/>
                    <a:pt x="79" y="1105"/>
                  </a:cubicBezTo>
                  <a:close/>
                </a:path>
              </a:pathLst>
            </a:custGeom>
            <a:solidFill>
              <a:srgbClr val="0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grpSp>
          <p:nvGrpSpPr>
            <p:cNvPr id="14" name="Grupo 13"/>
            <p:cNvGrpSpPr/>
            <p:nvPr/>
          </p:nvGrpSpPr>
          <p:grpSpPr>
            <a:xfrm>
              <a:off x="1027289" y="4295775"/>
              <a:ext cx="6896100" cy="252000"/>
              <a:chOff x="1027289" y="4410075"/>
              <a:chExt cx="6896100" cy="252000"/>
            </a:xfrm>
          </p:grpSpPr>
          <p:cxnSp>
            <p:nvCxnSpPr>
              <p:cNvPr id="5" name="Conector reto 4"/>
              <p:cNvCxnSpPr/>
              <p:nvPr/>
            </p:nvCxnSpPr>
            <p:spPr>
              <a:xfrm>
                <a:off x="1027289" y="4536075"/>
                <a:ext cx="68961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ector reto 5"/>
              <p:cNvCxnSpPr/>
              <p:nvPr/>
            </p:nvCxnSpPr>
            <p:spPr>
              <a:xfrm>
                <a:off x="3979334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ector reto 6"/>
              <p:cNvCxnSpPr/>
              <p:nvPr/>
            </p:nvCxnSpPr>
            <p:spPr>
              <a:xfrm>
                <a:off x="2995319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reto 7"/>
              <p:cNvCxnSpPr/>
              <p:nvPr/>
            </p:nvCxnSpPr>
            <p:spPr>
              <a:xfrm>
                <a:off x="2011304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8"/>
              <p:cNvCxnSpPr/>
              <p:nvPr/>
            </p:nvCxnSpPr>
            <p:spPr>
              <a:xfrm>
                <a:off x="1027289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to 9"/>
              <p:cNvCxnSpPr/>
              <p:nvPr/>
            </p:nvCxnSpPr>
            <p:spPr>
              <a:xfrm>
                <a:off x="4963349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5947364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>
                <a:off x="6931377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CaixaDeTexto 14"/>
            <p:cNvSpPr txBox="1"/>
            <p:nvPr/>
          </p:nvSpPr>
          <p:spPr>
            <a:xfrm>
              <a:off x="3568946" y="2438400"/>
              <a:ext cx="9012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>
                  <a:solidFill>
                    <a:schemeClr val="bg1"/>
                  </a:solidFill>
                </a:rPr>
                <a:t>70%</a:t>
              </a:r>
              <a:endParaRPr lang="pt-BR" sz="3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Conector de seta reta 16"/>
            <p:cNvCxnSpPr/>
            <p:nvPr/>
          </p:nvCxnSpPr>
          <p:spPr>
            <a:xfrm>
              <a:off x="3038475" y="3009900"/>
              <a:ext cx="1962150" cy="0"/>
            </a:xfrm>
            <a:prstGeom prst="straightConnector1">
              <a:avLst/>
            </a:prstGeom>
            <a:ln w="7620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ixaDeTexto 17"/>
            <p:cNvSpPr txBox="1"/>
            <p:nvPr/>
          </p:nvSpPr>
          <p:spPr>
            <a:xfrm>
              <a:off x="766077" y="4467225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55</a:t>
              </a:r>
              <a:endParaRPr lang="pt-BR" sz="3200" b="1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1690002" y="4467225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70</a:t>
              </a:r>
              <a:endParaRPr lang="pt-BR" sz="3200" b="1" dirty="0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2699652" y="4467225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85</a:t>
              </a:r>
              <a:endParaRPr lang="pt-BR" sz="3200" b="1" dirty="0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3557482" y="4467225"/>
              <a:ext cx="8098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100</a:t>
              </a:r>
              <a:endParaRPr lang="pt-BR" sz="3200" b="1" dirty="0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4557608" y="4467225"/>
              <a:ext cx="8098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115</a:t>
              </a:r>
              <a:endParaRPr lang="pt-BR" sz="3200" b="1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5538684" y="4467225"/>
              <a:ext cx="8098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130</a:t>
              </a:r>
              <a:endParaRPr lang="pt-BR" sz="3200" b="1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6548335" y="4467225"/>
              <a:ext cx="8098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145</a:t>
              </a:r>
              <a:endParaRPr lang="pt-BR" sz="3200" b="1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1019126" y="4895850"/>
              <a:ext cx="10288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mentally</a:t>
              </a:r>
              <a:br>
                <a:rPr lang="pt-BR" sz="1400" b="1" dirty="0" smtClean="0"/>
              </a:br>
              <a:r>
                <a:rPr lang="pt-BR" sz="1400" b="1" dirty="0" smtClean="0"/>
                <a:t>inadequate</a:t>
              </a:r>
            </a:p>
            <a:p>
              <a:pPr algn="ctr"/>
              <a:r>
                <a:rPr lang="pt-BR" b="1" dirty="0" smtClean="0"/>
                <a:t>2.3%</a:t>
              </a:r>
              <a:endParaRPr lang="pt-BR" b="1" dirty="0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1974040" y="4895850"/>
              <a:ext cx="104291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low</a:t>
              </a:r>
            </a:p>
            <a:p>
              <a:pPr algn="ctr"/>
              <a:r>
                <a:rPr lang="pt-BR" sz="1400" b="1" dirty="0" smtClean="0"/>
                <a:t>intelligence</a:t>
              </a:r>
              <a:br>
                <a:rPr lang="pt-BR" sz="1400" b="1" dirty="0" smtClean="0"/>
              </a:br>
              <a:r>
                <a:rPr lang="pt-BR" sz="1400" b="1" dirty="0" smtClean="0"/>
                <a:t>13.6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3122928" y="5111294"/>
              <a:ext cx="7644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average</a:t>
              </a:r>
            </a:p>
            <a:p>
              <a:pPr algn="ctr"/>
              <a:r>
                <a:rPr lang="pt-BR" sz="1400" b="1" dirty="0" smtClean="0"/>
                <a:t>34.1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4085006" y="4895850"/>
              <a:ext cx="76444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above</a:t>
              </a:r>
            </a:p>
            <a:p>
              <a:pPr algn="ctr"/>
              <a:r>
                <a:rPr lang="pt-BR" sz="1400" b="1" dirty="0" smtClean="0"/>
                <a:t>average</a:t>
              </a:r>
            </a:p>
            <a:p>
              <a:pPr algn="ctr"/>
              <a:r>
                <a:rPr lang="pt-BR" sz="1400" b="1" dirty="0" smtClean="0"/>
                <a:t>34.1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4936315" y="4895850"/>
              <a:ext cx="104291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high</a:t>
              </a:r>
            </a:p>
            <a:p>
              <a:pPr algn="ctr"/>
              <a:r>
                <a:rPr lang="pt-BR" sz="1400" b="1" dirty="0" smtClean="0"/>
                <a:t>intelligence</a:t>
              </a:r>
              <a:br>
                <a:rPr lang="pt-BR" sz="1400" b="1" dirty="0" smtClean="0"/>
              </a:br>
              <a:r>
                <a:rPr lang="pt-BR" sz="1400" b="1" dirty="0" smtClean="0"/>
                <a:t>13.6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5945965" y="4895850"/>
              <a:ext cx="104291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superior</a:t>
              </a:r>
            </a:p>
            <a:p>
              <a:pPr algn="ctr"/>
              <a:r>
                <a:rPr lang="pt-BR" sz="1400" b="1" dirty="0" smtClean="0"/>
                <a:t>intelligence</a:t>
              </a:r>
              <a:br>
                <a:rPr lang="pt-BR" sz="1400" b="1" dirty="0" smtClean="0"/>
              </a:br>
              <a:r>
                <a:rPr lang="pt-BR" sz="1400" b="1" dirty="0" smtClean="0"/>
                <a:t>2.1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6948027" y="4895850"/>
              <a:ext cx="11725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exceptionally</a:t>
              </a:r>
            </a:p>
            <a:p>
              <a:pPr algn="ctr"/>
              <a:r>
                <a:rPr lang="pt-BR" sz="1400" b="1" dirty="0" smtClean="0"/>
                <a:t>gifted</a:t>
              </a:r>
            </a:p>
            <a:p>
              <a:pPr algn="ctr"/>
              <a:r>
                <a:rPr lang="pt-BR" sz="1400" b="1" dirty="0" smtClean="0"/>
                <a:t>0.13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cxnSp>
          <p:nvCxnSpPr>
            <p:cNvPr id="37" name="Conector de seta reta 36"/>
            <p:cNvCxnSpPr/>
            <p:nvPr/>
          </p:nvCxnSpPr>
          <p:spPr>
            <a:xfrm>
              <a:off x="7696200" y="3438525"/>
              <a:ext cx="0" cy="72390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6" name="Picture 8" descr="C:\Users\lgianeri\Desktop\01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934200" y="1770696"/>
              <a:ext cx="1543050" cy="162020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766077" y="1536700"/>
            <a:ext cx="7711173" cy="4164747"/>
            <a:chOff x="766077" y="1562100"/>
            <a:chExt cx="7711173" cy="4164747"/>
          </a:xfrm>
        </p:grpSpPr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986719" y="1562100"/>
              <a:ext cx="6926792" cy="2725737"/>
            </a:xfrm>
            <a:custGeom>
              <a:avLst/>
              <a:gdLst/>
              <a:ahLst/>
              <a:cxnLst>
                <a:cxn ang="0">
                  <a:pos x="79" y="1105"/>
                </a:cxn>
                <a:cxn ang="0">
                  <a:pos x="0" y="1105"/>
                </a:cxn>
                <a:cxn ang="0">
                  <a:pos x="0" y="1133"/>
                </a:cxn>
                <a:cxn ang="0">
                  <a:pos x="2916" y="1133"/>
                </a:cxn>
                <a:cxn ang="0">
                  <a:pos x="2916" y="1105"/>
                </a:cxn>
                <a:cxn ang="0">
                  <a:pos x="2269" y="1105"/>
                </a:cxn>
                <a:cxn ang="0">
                  <a:pos x="1903" y="809"/>
                </a:cxn>
                <a:cxn ang="0">
                  <a:pos x="1272" y="5"/>
                </a:cxn>
                <a:cxn ang="0">
                  <a:pos x="757" y="629"/>
                </a:cxn>
                <a:cxn ang="0">
                  <a:pos x="235" y="1101"/>
                </a:cxn>
                <a:cxn ang="0">
                  <a:pos x="79" y="1105"/>
                </a:cxn>
              </a:cxnLst>
              <a:rect l="0" t="0" r="r" b="b"/>
              <a:pathLst>
                <a:path w="2916" h="1133">
                  <a:moveTo>
                    <a:pt x="79" y="1105"/>
                  </a:moveTo>
                  <a:cubicBezTo>
                    <a:pt x="0" y="1105"/>
                    <a:pt x="0" y="1105"/>
                    <a:pt x="0" y="1105"/>
                  </a:cubicBezTo>
                  <a:cubicBezTo>
                    <a:pt x="0" y="1133"/>
                    <a:pt x="0" y="1133"/>
                    <a:pt x="0" y="1133"/>
                  </a:cubicBezTo>
                  <a:cubicBezTo>
                    <a:pt x="2916" y="1133"/>
                    <a:pt x="2916" y="1133"/>
                    <a:pt x="2916" y="1133"/>
                  </a:cubicBezTo>
                  <a:cubicBezTo>
                    <a:pt x="2916" y="1105"/>
                    <a:pt x="2916" y="1105"/>
                    <a:pt x="2916" y="1105"/>
                  </a:cubicBezTo>
                  <a:cubicBezTo>
                    <a:pt x="2916" y="1105"/>
                    <a:pt x="2431" y="1106"/>
                    <a:pt x="2269" y="1105"/>
                  </a:cubicBezTo>
                  <a:cubicBezTo>
                    <a:pt x="2146" y="1104"/>
                    <a:pt x="2066" y="1063"/>
                    <a:pt x="1903" y="809"/>
                  </a:cubicBezTo>
                  <a:cubicBezTo>
                    <a:pt x="1706" y="503"/>
                    <a:pt x="1500" y="0"/>
                    <a:pt x="1272" y="5"/>
                  </a:cubicBezTo>
                  <a:cubicBezTo>
                    <a:pt x="1039" y="10"/>
                    <a:pt x="931" y="362"/>
                    <a:pt x="757" y="629"/>
                  </a:cubicBezTo>
                  <a:cubicBezTo>
                    <a:pt x="584" y="896"/>
                    <a:pt x="518" y="1069"/>
                    <a:pt x="235" y="1101"/>
                  </a:cubicBezTo>
                  <a:cubicBezTo>
                    <a:pt x="196" y="1105"/>
                    <a:pt x="79" y="1105"/>
                    <a:pt x="79" y="1105"/>
                  </a:cubicBezTo>
                  <a:close/>
                </a:path>
              </a:pathLst>
            </a:custGeom>
            <a:solidFill>
              <a:srgbClr val="0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grpSp>
          <p:nvGrpSpPr>
            <p:cNvPr id="13" name="Grupo 13"/>
            <p:cNvGrpSpPr/>
            <p:nvPr/>
          </p:nvGrpSpPr>
          <p:grpSpPr>
            <a:xfrm>
              <a:off x="1027289" y="4295775"/>
              <a:ext cx="6896100" cy="252000"/>
              <a:chOff x="1027289" y="4410075"/>
              <a:chExt cx="6896100" cy="252000"/>
            </a:xfrm>
          </p:grpSpPr>
          <p:cxnSp>
            <p:nvCxnSpPr>
              <p:cNvPr id="32" name="Conector reto 31"/>
              <p:cNvCxnSpPr/>
              <p:nvPr/>
            </p:nvCxnSpPr>
            <p:spPr>
              <a:xfrm>
                <a:off x="1027289" y="4536075"/>
                <a:ext cx="68961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/>
              <p:cNvCxnSpPr/>
              <p:nvPr/>
            </p:nvCxnSpPr>
            <p:spPr>
              <a:xfrm>
                <a:off x="3979334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3"/>
              <p:cNvCxnSpPr/>
              <p:nvPr/>
            </p:nvCxnSpPr>
            <p:spPr>
              <a:xfrm>
                <a:off x="2995319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/>
              <p:cNvCxnSpPr/>
              <p:nvPr/>
            </p:nvCxnSpPr>
            <p:spPr>
              <a:xfrm>
                <a:off x="2011304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/>
              <p:cNvCxnSpPr/>
              <p:nvPr/>
            </p:nvCxnSpPr>
            <p:spPr>
              <a:xfrm>
                <a:off x="1027289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to 36"/>
              <p:cNvCxnSpPr/>
              <p:nvPr/>
            </p:nvCxnSpPr>
            <p:spPr>
              <a:xfrm>
                <a:off x="4963349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/>
              <p:cNvCxnSpPr/>
              <p:nvPr/>
            </p:nvCxnSpPr>
            <p:spPr>
              <a:xfrm>
                <a:off x="5947364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to 38"/>
              <p:cNvCxnSpPr/>
              <p:nvPr/>
            </p:nvCxnSpPr>
            <p:spPr>
              <a:xfrm>
                <a:off x="6931377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CaixaDeTexto 13"/>
            <p:cNvSpPr txBox="1"/>
            <p:nvPr/>
          </p:nvSpPr>
          <p:spPr>
            <a:xfrm>
              <a:off x="3568946" y="2438400"/>
              <a:ext cx="9012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>
                  <a:solidFill>
                    <a:schemeClr val="bg1"/>
                  </a:solidFill>
                </a:rPr>
                <a:t>70%</a:t>
              </a:r>
              <a:endParaRPr lang="pt-BR" sz="3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Conector de seta reta 14"/>
            <p:cNvCxnSpPr/>
            <p:nvPr/>
          </p:nvCxnSpPr>
          <p:spPr>
            <a:xfrm>
              <a:off x="3038475" y="3009900"/>
              <a:ext cx="1962150" cy="0"/>
            </a:xfrm>
            <a:prstGeom prst="straightConnector1">
              <a:avLst/>
            </a:prstGeom>
            <a:ln w="7620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/>
            <p:cNvSpPr txBox="1"/>
            <p:nvPr/>
          </p:nvSpPr>
          <p:spPr>
            <a:xfrm>
              <a:off x="766077" y="4467225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55</a:t>
              </a:r>
              <a:endParaRPr lang="pt-BR" sz="3200" b="1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1690002" y="4467225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70</a:t>
              </a:r>
              <a:endParaRPr lang="pt-BR" sz="3200" b="1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2699652" y="4467225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85</a:t>
              </a:r>
              <a:endParaRPr lang="pt-BR" sz="3200" b="1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3557482" y="4467225"/>
              <a:ext cx="8098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100</a:t>
              </a:r>
              <a:endParaRPr lang="pt-BR" sz="3200" b="1" dirty="0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4557608" y="4467225"/>
              <a:ext cx="8098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115</a:t>
              </a:r>
              <a:endParaRPr lang="pt-BR" sz="3200" b="1" dirty="0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5538684" y="4467225"/>
              <a:ext cx="8098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130</a:t>
              </a:r>
              <a:endParaRPr lang="pt-BR" sz="3200" b="1" dirty="0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6548335" y="4467225"/>
              <a:ext cx="8098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145</a:t>
              </a:r>
              <a:endParaRPr lang="pt-BR" sz="3200" b="1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1019126" y="4895850"/>
              <a:ext cx="10288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mentally</a:t>
              </a:r>
              <a:br>
                <a:rPr lang="pt-BR" sz="1400" b="1" dirty="0" smtClean="0"/>
              </a:br>
              <a:r>
                <a:rPr lang="pt-BR" sz="1400" b="1" dirty="0" smtClean="0"/>
                <a:t>inadequate</a:t>
              </a:r>
            </a:p>
            <a:p>
              <a:pPr algn="ctr"/>
              <a:r>
                <a:rPr lang="pt-BR" b="1" dirty="0" smtClean="0"/>
                <a:t>2.3%</a:t>
              </a:r>
              <a:endParaRPr lang="pt-BR" b="1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1974040" y="4895850"/>
              <a:ext cx="104291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low</a:t>
              </a:r>
            </a:p>
            <a:p>
              <a:pPr algn="ctr"/>
              <a:r>
                <a:rPr lang="pt-BR" sz="1400" b="1" dirty="0" smtClean="0"/>
                <a:t>intelligence</a:t>
              </a:r>
              <a:br>
                <a:rPr lang="pt-BR" sz="1400" b="1" dirty="0" smtClean="0"/>
              </a:br>
              <a:r>
                <a:rPr lang="pt-BR" sz="1400" b="1" dirty="0" smtClean="0"/>
                <a:t>13.6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3122928" y="5111294"/>
              <a:ext cx="7644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average</a:t>
              </a:r>
            </a:p>
            <a:p>
              <a:pPr algn="ctr"/>
              <a:r>
                <a:rPr lang="pt-BR" sz="1400" b="1" dirty="0" smtClean="0"/>
                <a:t>34.1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4085006" y="4895850"/>
              <a:ext cx="76444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above</a:t>
              </a:r>
            </a:p>
            <a:p>
              <a:pPr algn="ctr"/>
              <a:r>
                <a:rPr lang="pt-BR" sz="1400" b="1" dirty="0" smtClean="0"/>
                <a:t>average</a:t>
              </a:r>
            </a:p>
            <a:p>
              <a:pPr algn="ctr"/>
              <a:r>
                <a:rPr lang="pt-BR" sz="1400" b="1" dirty="0" smtClean="0"/>
                <a:t>34.1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4936315" y="4895850"/>
              <a:ext cx="104291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high</a:t>
              </a:r>
            </a:p>
            <a:p>
              <a:pPr algn="ctr"/>
              <a:r>
                <a:rPr lang="pt-BR" sz="1400" b="1" dirty="0" smtClean="0"/>
                <a:t>intelligence</a:t>
              </a:r>
              <a:br>
                <a:rPr lang="pt-BR" sz="1400" b="1" dirty="0" smtClean="0"/>
              </a:br>
              <a:r>
                <a:rPr lang="pt-BR" sz="1400" b="1" dirty="0" smtClean="0"/>
                <a:t>13.6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5945965" y="4895850"/>
              <a:ext cx="104291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superior</a:t>
              </a:r>
            </a:p>
            <a:p>
              <a:pPr algn="ctr"/>
              <a:r>
                <a:rPr lang="pt-BR" sz="1400" b="1" dirty="0" smtClean="0"/>
                <a:t>intelligence</a:t>
              </a:r>
              <a:br>
                <a:rPr lang="pt-BR" sz="1400" b="1" dirty="0" smtClean="0"/>
              </a:br>
              <a:r>
                <a:rPr lang="pt-BR" sz="1400" b="1" dirty="0" smtClean="0"/>
                <a:t>2.1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6948027" y="4895850"/>
              <a:ext cx="11725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exceptionally</a:t>
              </a:r>
            </a:p>
            <a:p>
              <a:pPr algn="ctr"/>
              <a:r>
                <a:rPr lang="pt-BR" sz="1400" b="1" dirty="0" smtClean="0"/>
                <a:t>gifted</a:t>
              </a:r>
            </a:p>
            <a:p>
              <a:pPr algn="ctr"/>
              <a:r>
                <a:rPr lang="pt-BR" sz="1400" b="1" dirty="0" smtClean="0"/>
                <a:t>0.13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cxnSp>
          <p:nvCxnSpPr>
            <p:cNvPr id="30" name="Conector de seta reta 29"/>
            <p:cNvCxnSpPr/>
            <p:nvPr/>
          </p:nvCxnSpPr>
          <p:spPr>
            <a:xfrm>
              <a:off x="7696200" y="3438525"/>
              <a:ext cx="0" cy="72390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8" descr="C:\Users\lgianeri\Desktop\01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934200" y="1770696"/>
              <a:ext cx="1543050" cy="1620203"/>
            </a:xfrm>
            <a:prstGeom prst="rect">
              <a:avLst/>
            </a:prstGeom>
            <a:noFill/>
          </p:spPr>
        </p:pic>
      </p:grpSp>
      <p:sp>
        <p:nvSpPr>
          <p:cNvPr id="2" name="Retângulo 1"/>
          <p:cNvSpPr/>
          <p:nvPr/>
        </p:nvSpPr>
        <p:spPr>
          <a:xfrm>
            <a:off x="398422" y="691855"/>
            <a:ext cx="834715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altLang="pt-BR" sz="3900" b="1" dirty="0" smtClean="0">
                <a:solidFill>
                  <a:srgbClr val="184576"/>
                </a:solidFill>
                <a:latin typeface="Lucida Sans" pitchFamily="34" charset="0"/>
              </a:rPr>
              <a:t>Einstein, um cara fora da curva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120446" y="2647244"/>
            <a:ext cx="4425244" cy="2037644"/>
          </a:xfrm>
          <a:prstGeom prst="leftArrow">
            <a:avLst>
              <a:gd name="adj1" fmla="val 68462"/>
              <a:gd name="adj2" fmla="val 40769"/>
            </a:avLst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Média ou mediana: centro da distribuição</a:t>
            </a:r>
          </a:p>
        </p:txBody>
      </p:sp>
      <p:cxnSp>
        <p:nvCxnSpPr>
          <p:cNvPr id="40" name="Conector reto 39"/>
          <p:cNvCxnSpPr/>
          <p:nvPr/>
        </p:nvCxnSpPr>
        <p:spPr>
          <a:xfrm>
            <a:off x="3979334" y="1498600"/>
            <a:ext cx="0" cy="433493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766077" y="1562100"/>
            <a:ext cx="7711173" cy="4164747"/>
            <a:chOff x="766077" y="1562100"/>
            <a:chExt cx="7711173" cy="4164747"/>
          </a:xfrm>
        </p:grpSpPr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986719" y="1562100"/>
              <a:ext cx="6926792" cy="2725737"/>
            </a:xfrm>
            <a:custGeom>
              <a:avLst/>
              <a:gdLst/>
              <a:ahLst/>
              <a:cxnLst>
                <a:cxn ang="0">
                  <a:pos x="79" y="1105"/>
                </a:cxn>
                <a:cxn ang="0">
                  <a:pos x="0" y="1105"/>
                </a:cxn>
                <a:cxn ang="0">
                  <a:pos x="0" y="1133"/>
                </a:cxn>
                <a:cxn ang="0">
                  <a:pos x="2916" y="1133"/>
                </a:cxn>
                <a:cxn ang="0">
                  <a:pos x="2916" y="1105"/>
                </a:cxn>
                <a:cxn ang="0">
                  <a:pos x="2269" y="1105"/>
                </a:cxn>
                <a:cxn ang="0">
                  <a:pos x="1903" y="809"/>
                </a:cxn>
                <a:cxn ang="0">
                  <a:pos x="1272" y="5"/>
                </a:cxn>
                <a:cxn ang="0">
                  <a:pos x="757" y="629"/>
                </a:cxn>
                <a:cxn ang="0">
                  <a:pos x="235" y="1101"/>
                </a:cxn>
                <a:cxn ang="0">
                  <a:pos x="79" y="1105"/>
                </a:cxn>
              </a:cxnLst>
              <a:rect l="0" t="0" r="r" b="b"/>
              <a:pathLst>
                <a:path w="2916" h="1133">
                  <a:moveTo>
                    <a:pt x="79" y="1105"/>
                  </a:moveTo>
                  <a:cubicBezTo>
                    <a:pt x="0" y="1105"/>
                    <a:pt x="0" y="1105"/>
                    <a:pt x="0" y="1105"/>
                  </a:cubicBezTo>
                  <a:cubicBezTo>
                    <a:pt x="0" y="1133"/>
                    <a:pt x="0" y="1133"/>
                    <a:pt x="0" y="1133"/>
                  </a:cubicBezTo>
                  <a:cubicBezTo>
                    <a:pt x="2916" y="1133"/>
                    <a:pt x="2916" y="1133"/>
                    <a:pt x="2916" y="1133"/>
                  </a:cubicBezTo>
                  <a:cubicBezTo>
                    <a:pt x="2916" y="1105"/>
                    <a:pt x="2916" y="1105"/>
                    <a:pt x="2916" y="1105"/>
                  </a:cubicBezTo>
                  <a:cubicBezTo>
                    <a:pt x="2916" y="1105"/>
                    <a:pt x="2431" y="1106"/>
                    <a:pt x="2269" y="1105"/>
                  </a:cubicBezTo>
                  <a:cubicBezTo>
                    <a:pt x="2146" y="1104"/>
                    <a:pt x="2066" y="1063"/>
                    <a:pt x="1903" y="809"/>
                  </a:cubicBezTo>
                  <a:cubicBezTo>
                    <a:pt x="1706" y="503"/>
                    <a:pt x="1500" y="0"/>
                    <a:pt x="1272" y="5"/>
                  </a:cubicBezTo>
                  <a:cubicBezTo>
                    <a:pt x="1039" y="10"/>
                    <a:pt x="931" y="362"/>
                    <a:pt x="757" y="629"/>
                  </a:cubicBezTo>
                  <a:cubicBezTo>
                    <a:pt x="584" y="896"/>
                    <a:pt x="518" y="1069"/>
                    <a:pt x="235" y="1101"/>
                  </a:cubicBezTo>
                  <a:cubicBezTo>
                    <a:pt x="196" y="1105"/>
                    <a:pt x="79" y="1105"/>
                    <a:pt x="79" y="1105"/>
                  </a:cubicBezTo>
                  <a:close/>
                </a:path>
              </a:pathLst>
            </a:custGeom>
            <a:solidFill>
              <a:srgbClr val="0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grpSp>
          <p:nvGrpSpPr>
            <p:cNvPr id="14" name="Grupo 13"/>
            <p:cNvGrpSpPr/>
            <p:nvPr/>
          </p:nvGrpSpPr>
          <p:grpSpPr>
            <a:xfrm>
              <a:off x="1027289" y="4295775"/>
              <a:ext cx="6896100" cy="252000"/>
              <a:chOff x="1027289" y="4410075"/>
              <a:chExt cx="6896100" cy="252000"/>
            </a:xfrm>
          </p:grpSpPr>
          <p:cxnSp>
            <p:nvCxnSpPr>
              <p:cNvPr id="33" name="Conector reto 32"/>
              <p:cNvCxnSpPr/>
              <p:nvPr/>
            </p:nvCxnSpPr>
            <p:spPr>
              <a:xfrm>
                <a:off x="1027289" y="4536075"/>
                <a:ext cx="68961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3"/>
              <p:cNvCxnSpPr/>
              <p:nvPr/>
            </p:nvCxnSpPr>
            <p:spPr>
              <a:xfrm>
                <a:off x="3979334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/>
              <p:cNvCxnSpPr/>
              <p:nvPr/>
            </p:nvCxnSpPr>
            <p:spPr>
              <a:xfrm>
                <a:off x="2995319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/>
              <p:cNvCxnSpPr/>
              <p:nvPr/>
            </p:nvCxnSpPr>
            <p:spPr>
              <a:xfrm>
                <a:off x="2011304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to 36"/>
              <p:cNvCxnSpPr/>
              <p:nvPr/>
            </p:nvCxnSpPr>
            <p:spPr>
              <a:xfrm>
                <a:off x="1027289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/>
              <p:cNvCxnSpPr/>
              <p:nvPr/>
            </p:nvCxnSpPr>
            <p:spPr>
              <a:xfrm>
                <a:off x="4963349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to 38"/>
              <p:cNvCxnSpPr/>
              <p:nvPr/>
            </p:nvCxnSpPr>
            <p:spPr>
              <a:xfrm>
                <a:off x="5947364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to 39"/>
              <p:cNvCxnSpPr/>
              <p:nvPr/>
            </p:nvCxnSpPr>
            <p:spPr>
              <a:xfrm>
                <a:off x="6931377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CaixaDeTexto 14"/>
            <p:cNvSpPr txBox="1"/>
            <p:nvPr/>
          </p:nvSpPr>
          <p:spPr>
            <a:xfrm>
              <a:off x="3568946" y="2438400"/>
              <a:ext cx="9012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>
                  <a:solidFill>
                    <a:schemeClr val="bg1"/>
                  </a:solidFill>
                </a:rPr>
                <a:t>70%</a:t>
              </a:r>
              <a:endParaRPr lang="pt-BR" sz="3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Conector de seta reta 15"/>
            <p:cNvCxnSpPr/>
            <p:nvPr/>
          </p:nvCxnSpPr>
          <p:spPr>
            <a:xfrm>
              <a:off x="3038475" y="3009900"/>
              <a:ext cx="1962150" cy="0"/>
            </a:xfrm>
            <a:prstGeom prst="straightConnector1">
              <a:avLst/>
            </a:prstGeom>
            <a:ln w="7620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ixaDeTexto 16"/>
            <p:cNvSpPr txBox="1"/>
            <p:nvPr/>
          </p:nvSpPr>
          <p:spPr>
            <a:xfrm>
              <a:off x="766077" y="4467225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55</a:t>
              </a:r>
              <a:endParaRPr lang="pt-BR" sz="3200" b="1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1690002" y="4467225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70</a:t>
              </a:r>
              <a:endParaRPr lang="pt-BR" sz="3200" b="1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2699652" y="4467225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85</a:t>
              </a:r>
              <a:endParaRPr lang="pt-BR" sz="3200" b="1" dirty="0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3557482" y="4467225"/>
              <a:ext cx="8098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100</a:t>
              </a:r>
              <a:endParaRPr lang="pt-BR" sz="3200" b="1" dirty="0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4557608" y="4467225"/>
              <a:ext cx="8098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115</a:t>
              </a:r>
              <a:endParaRPr lang="pt-BR" sz="3200" b="1" dirty="0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5538684" y="4467225"/>
              <a:ext cx="8098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130</a:t>
              </a:r>
              <a:endParaRPr lang="pt-BR" sz="3200" b="1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6548335" y="4467225"/>
              <a:ext cx="8098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145</a:t>
              </a:r>
              <a:endParaRPr lang="pt-BR" sz="3200" b="1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1019126" y="4895850"/>
              <a:ext cx="10288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mentally</a:t>
              </a:r>
              <a:br>
                <a:rPr lang="pt-BR" sz="1400" b="1" dirty="0" smtClean="0"/>
              </a:br>
              <a:r>
                <a:rPr lang="pt-BR" sz="1400" b="1" dirty="0" smtClean="0"/>
                <a:t>inadequate</a:t>
              </a:r>
            </a:p>
            <a:p>
              <a:pPr algn="ctr"/>
              <a:r>
                <a:rPr lang="pt-BR" b="1" dirty="0" smtClean="0"/>
                <a:t>2.3%</a:t>
              </a:r>
              <a:endParaRPr lang="pt-BR" b="1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1974040" y="4895850"/>
              <a:ext cx="104291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low</a:t>
              </a:r>
            </a:p>
            <a:p>
              <a:pPr algn="ctr"/>
              <a:r>
                <a:rPr lang="pt-BR" sz="1400" b="1" dirty="0" smtClean="0"/>
                <a:t>intelligence</a:t>
              </a:r>
              <a:br>
                <a:rPr lang="pt-BR" sz="1400" b="1" dirty="0" smtClean="0"/>
              </a:br>
              <a:r>
                <a:rPr lang="pt-BR" sz="1400" b="1" dirty="0" smtClean="0"/>
                <a:t>13.6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3122928" y="5111294"/>
              <a:ext cx="7644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average</a:t>
              </a:r>
            </a:p>
            <a:p>
              <a:pPr algn="ctr"/>
              <a:r>
                <a:rPr lang="pt-BR" sz="1400" b="1" dirty="0" smtClean="0"/>
                <a:t>34.1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4085006" y="4895850"/>
              <a:ext cx="76444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above</a:t>
              </a:r>
            </a:p>
            <a:p>
              <a:pPr algn="ctr"/>
              <a:r>
                <a:rPr lang="pt-BR" sz="1400" b="1" dirty="0" smtClean="0"/>
                <a:t>average</a:t>
              </a:r>
            </a:p>
            <a:p>
              <a:pPr algn="ctr"/>
              <a:r>
                <a:rPr lang="pt-BR" sz="1400" b="1" dirty="0" smtClean="0"/>
                <a:t>34.1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4936315" y="4895850"/>
              <a:ext cx="104291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high</a:t>
              </a:r>
            </a:p>
            <a:p>
              <a:pPr algn="ctr"/>
              <a:r>
                <a:rPr lang="pt-BR" sz="1400" b="1" dirty="0" smtClean="0"/>
                <a:t>intelligence</a:t>
              </a:r>
              <a:br>
                <a:rPr lang="pt-BR" sz="1400" b="1" dirty="0" smtClean="0"/>
              </a:br>
              <a:r>
                <a:rPr lang="pt-BR" sz="1400" b="1" dirty="0" smtClean="0"/>
                <a:t>13.6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5945965" y="4895850"/>
              <a:ext cx="104291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superior</a:t>
              </a:r>
            </a:p>
            <a:p>
              <a:pPr algn="ctr"/>
              <a:r>
                <a:rPr lang="pt-BR" sz="1400" b="1" dirty="0" smtClean="0"/>
                <a:t>intelligence</a:t>
              </a:r>
              <a:br>
                <a:rPr lang="pt-BR" sz="1400" b="1" dirty="0" smtClean="0"/>
              </a:br>
              <a:r>
                <a:rPr lang="pt-BR" sz="1400" b="1" dirty="0" smtClean="0"/>
                <a:t>2.1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6948027" y="4895850"/>
              <a:ext cx="11725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exceptionally</a:t>
              </a:r>
            </a:p>
            <a:p>
              <a:pPr algn="ctr"/>
              <a:r>
                <a:rPr lang="pt-BR" sz="1400" b="1" dirty="0" smtClean="0"/>
                <a:t>gifted</a:t>
              </a:r>
            </a:p>
            <a:p>
              <a:pPr algn="ctr"/>
              <a:r>
                <a:rPr lang="pt-BR" sz="1400" b="1" dirty="0" smtClean="0"/>
                <a:t>0.13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cxnSp>
          <p:nvCxnSpPr>
            <p:cNvPr id="31" name="Conector de seta reta 30"/>
            <p:cNvCxnSpPr/>
            <p:nvPr/>
          </p:nvCxnSpPr>
          <p:spPr>
            <a:xfrm>
              <a:off x="7696200" y="3438525"/>
              <a:ext cx="0" cy="72390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8" descr="C:\Users\lgianeri\Desktop\01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934200" y="1770696"/>
              <a:ext cx="1543050" cy="1620203"/>
            </a:xfrm>
            <a:prstGeom prst="rect">
              <a:avLst/>
            </a:prstGeom>
            <a:noFill/>
          </p:spPr>
        </p:pic>
      </p:grpSp>
      <p:sp>
        <p:nvSpPr>
          <p:cNvPr id="2" name="Retângulo 1"/>
          <p:cNvSpPr/>
          <p:nvPr/>
        </p:nvSpPr>
        <p:spPr>
          <a:xfrm>
            <a:off x="398422" y="717255"/>
            <a:ext cx="834715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altLang="pt-BR" sz="3900" b="1" dirty="0" smtClean="0">
                <a:solidFill>
                  <a:srgbClr val="184576"/>
                </a:solidFill>
                <a:latin typeface="Lucida Sans" pitchFamily="34" charset="0"/>
              </a:rPr>
              <a:t>Einstein, um cara fora da curva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3979334" y="1524000"/>
            <a:ext cx="0" cy="433493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2995319" y="1524000"/>
            <a:ext cx="0" cy="4334933"/>
          </a:xfrm>
          <a:prstGeom prst="line">
            <a:avLst/>
          </a:prstGeom>
          <a:ln w="571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2011304" y="1524000"/>
            <a:ext cx="0" cy="4334933"/>
          </a:xfrm>
          <a:prstGeom prst="line">
            <a:avLst/>
          </a:prstGeom>
          <a:ln w="571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1027289" y="1524000"/>
            <a:ext cx="0" cy="3872089"/>
          </a:xfrm>
          <a:prstGeom prst="line">
            <a:avLst/>
          </a:prstGeom>
          <a:ln w="571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4963349" y="1524000"/>
            <a:ext cx="0" cy="4334933"/>
          </a:xfrm>
          <a:prstGeom prst="line">
            <a:avLst/>
          </a:prstGeom>
          <a:ln w="571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947364" y="1524000"/>
            <a:ext cx="0" cy="4334933"/>
          </a:xfrm>
          <a:prstGeom prst="line">
            <a:avLst/>
          </a:prstGeom>
          <a:ln w="571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6931377" y="1524000"/>
            <a:ext cx="0" cy="4334933"/>
          </a:xfrm>
          <a:prstGeom prst="line">
            <a:avLst/>
          </a:prstGeom>
          <a:ln w="571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766077" y="1562100"/>
            <a:ext cx="7711173" cy="4164747"/>
            <a:chOff x="766077" y="1562100"/>
            <a:chExt cx="7711173" cy="4164747"/>
          </a:xfrm>
        </p:grpSpPr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986719" y="1562100"/>
              <a:ext cx="6926792" cy="2725737"/>
            </a:xfrm>
            <a:custGeom>
              <a:avLst/>
              <a:gdLst/>
              <a:ahLst/>
              <a:cxnLst>
                <a:cxn ang="0">
                  <a:pos x="79" y="1105"/>
                </a:cxn>
                <a:cxn ang="0">
                  <a:pos x="0" y="1105"/>
                </a:cxn>
                <a:cxn ang="0">
                  <a:pos x="0" y="1133"/>
                </a:cxn>
                <a:cxn ang="0">
                  <a:pos x="2916" y="1133"/>
                </a:cxn>
                <a:cxn ang="0">
                  <a:pos x="2916" y="1105"/>
                </a:cxn>
                <a:cxn ang="0">
                  <a:pos x="2269" y="1105"/>
                </a:cxn>
                <a:cxn ang="0">
                  <a:pos x="1903" y="809"/>
                </a:cxn>
                <a:cxn ang="0">
                  <a:pos x="1272" y="5"/>
                </a:cxn>
                <a:cxn ang="0">
                  <a:pos x="757" y="629"/>
                </a:cxn>
                <a:cxn ang="0">
                  <a:pos x="235" y="1101"/>
                </a:cxn>
                <a:cxn ang="0">
                  <a:pos x="79" y="1105"/>
                </a:cxn>
              </a:cxnLst>
              <a:rect l="0" t="0" r="r" b="b"/>
              <a:pathLst>
                <a:path w="2916" h="1133">
                  <a:moveTo>
                    <a:pt x="79" y="1105"/>
                  </a:moveTo>
                  <a:cubicBezTo>
                    <a:pt x="0" y="1105"/>
                    <a:pt x="0" y="1105"/>
                    <a:pt x="0" y="1105"/>
                  </a:cubicBezTo>
                  <a:cubicBezTo>
                    <a:pt x="0" y="1133"/>
                    <a:pt x="0" y="1133"/>
                    <a:pt x="0" y="1133"/>
                  </a:cubicBezTo>
                  <a:cubicBezTo>
                    <a:pt x="2916" y="1133"/>
                    <a:pt x="2916" y="1133"/>
                    <a:pt x="2916" y="1133"/>
                  </a:cubicBezTo>
                  <a:cubicBezTo>
                    <a:pt x="2916" y="1105"/>
                    <a:pt x="2916" y="1105"/>
                    <a:pt x="2916" y="1105"/>
                  </a:cubicBezTo>
                  <a:cubicBezTo>
                    <a:pt x="2916" y="1105"/>
                    <a:pt x="2431" y="1106"/>
                    <a:pt x="2269" y="1105"/>
                  </a:cubicBezTo>
                  <a:cubicBezTo>
                    <a:pt x="2146" y="1104"/>
                    <a:pt x="2066" y="1063"/>
                    <a:pt x="1903" y="809"/>
                  </a:cubicBezTo>
                  <a:cubicBezTo>
                    <a:pt x="1706" y="503"/>
                    <a:pt x="1500" y="0"/>
                    <a:pt x="1272" y="5"/>
                  </a:cubicBezTo>
                  <a:cubicBezTo>
                    <a:pt x="1039" y="10"/>
                    <a:pt x="931" y="362"/>
                    <a:pt x="757" y="629"/>
                  </a:cubicBezTo>
                  <a:cubicBezTo>
                    <a:pt x="584" y="896"/>
                    <a:pt x="518" y="1069"/>
                    <a:pt x="235" y="1101"/>
                  </a:cubicBezTo>
                  <a:cubicBezTo>
                    <a:pt x="196" y="1105"/>
                    <a:pt x="79" y="1105"/>
                    <a:pt x="79" y="1105"/>
                  </a:cubicBezTo>
                  <a:close/>
                </a:path>
              </a:pathLst>
            </a:custGeom>
            <a:solidFill>
              <a:srgbClr val="0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grpSp>
          <p:nvGrpSpPr>
            <p:cNvPr id="15" name="Grupo 13"/>
            <p:cNvGrpSpPr/>
            <p:nvPr/>
          </p:nvGrpSpPr>
          <p:grpSpPr>
            <a:xfrm>
              <a:off x="1027289" y="4295775"/>
              <a:ext cx="6896100" cy="252000"/>
              <a:chOff x="1027289" y="4410075"/>
              <a:chExt cx="6896100" cy="252000"/>
            </a:xfrm>
          </p:grpSpPr>
          <p:cxnSp>
            <p:nvCxnSpPr>
              <p:cNvPr id="34" name="Conector reto 33"/>
              <p:cNvCxnSpPr/>
              <p:nvPr/>
            </p:nvCxnSpPr>
            <p:spPr>
              <a:xfrm>
                <a:off x="1027289" y="4536075"/>
                <a:ext cx="68961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/>
              <p:cNvCxnSpPr/>
              <p:nvPr/>
            </p:nvCxnSpPr>
            <p:spPr>
              <a:xfrm>
                <a:off x="3979334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/>
              <p:cNvCxnSpPr/>
              <p:nvPr/>
            </p:nvCxnSpPr>
            <p:spPr>
              <a:xfrm>
                <a:off x="2995319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to 36"/>
              <p:cNvCxnSpPr/>
              <p:nvPr/>
            </p:nvCxnSpPr>
            <p:spPr>
              <a:xfrm>
                <a:off x="2011304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/>
              <p:cNvCxnSpPr/>
              <p:nvPr/>
            </p:nvCxnSpPr>
            <p:spPr>
              <a:xfrm>
                <a:off x="1027289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to 38"/>
              <p:cNvCxnSpPr/>
              <p:nvPr/>
            </p:nvCxnSpPr>
            <p:spPr>
              <a:xfrm>
                <a:off x="4963349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to 39"/>
              <p:cNvCxnSpPr/>
              <p:nvPr/>
            </p:nvCxnSpPr>
            <p:spPr>
              <a:xfrm>
                <a:off x="5947364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to 40"/>
              <p:cNvCxnSpPr/>
              <p:nvPr/>
            </p:nvCxnSpPr>
            <p:spPr>
              <a:xfrm>
                <a:off x="6931377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CaixaDeTexto 15"/>
            <p:cNvSpPr txBox="1"/>
            <p:nvPr/>
          </p:nvSpPr>
          <p:spPr>
            <a:xfrm>
              <a:off x="3568946" y="2438400"/>
              <a:ext cx="9012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>
                  <a:solidFill>
                    <a:schemeClr val="bg1"/>
                  </a:solidFill>
                </a:rPr>
                <a:t>70%</a:t>
              </a:r>
              <a:endParaRPr lang="pt-BR" sz="3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Conector de seta reta 16"/>
            <p:cNvCxnSpPr/>
            <p:nvPr/>
          </p:nvCxnSpPr>
          <p:spPr>
            <a:xfrm>
              <a:off x="3038475" y="3009900"/>
              <a:ext cx="1962150" cy="0"/>
            </a:xfrm>
            <a:prstGeom prst="straightConnector1">
              <a:avLst/>
            </a:prstGeom>
            <a:ln w="7620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ixaDeTexto 17"/>
            <p:cNvSpPr txBox="1"/>
            <p:nvPr/>
          </p:nvSpPr>
          <p:spPr>
            <a:xfrm>
              <a:off x="766077" y="4467225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55</a:t>
              </a:r>
              <a:endParaRPr lang="pt-BR" sz="3200" b="1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1690002" y="4467225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70</a:t>
              </a:r>
              <a:endParaRPr lang="pt-BR" sz="3200" b="1" dirty="0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2699652" y="4467225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85</a:t>
              </a:r>
              <a:endParaRPr lang="pt-BR" sz="3200" b="1" dirty="0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3557482" y="4467225"/>
              <a:ext cx="8098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100</a:t>
              </a:r>
              <a:endParaRPr lang="pt-BR" sz="3200" b="1" dirty="0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4557608" y="4467225"/>
              <a:ext cx="8098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115</a:t>
              </a:r>
              <a:endParaRPr lang="pt-BR" sz="3200" b="1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5538684" y="4467225"/>
              <a:ext cx="8098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130</a:t>
              </a:r>
              <a:endParaRPr lang="pt-BR" sz="3200" b="1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6548335" y="4467225"/>
              <a:ext cx="8098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145</a:t>
              </a:r>
              <a:endParaRPr lang="pt-BR" sz="3200" b="1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1019126" y="4895850"/>
              <a:ext cx="10288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mentally</a:t>
              </a:r>
              <a:br>
                <a:rPr lang="pt-BR" sz="1400" b="1" dirty="0" smtClean="0"/>
              </a:br>
              <a:r>
                <a:rPr lang="pt-BR" sz="1400" b="1" dirty="0" smtClean="0"/>
                <a:t>inadequate</a:t>
              </a:r>
            </a:p>
            <a:p>
              <a:pPr algn="ctr"/>
              <a:r>
                <a:rPr lang="pt-BR" b="1" dirty="0" smtClean="0"/>
                <a:t>2.3%</a:t>
              </a:r>
              <a:endParaRPr lang="pt-BR" b="1" dirty="0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1974040" y="4895850"/>
              <a:ext cx="104291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low</a:t>
              </a:r>
            </a:p>
            <a:p>
              <a:pPr algn="ctr"/>
              <a:r>
                <a:rPr lang="pt-BR" sz="1400" b="1" dirty="0" smtClean="0"/>
                <a:t>intelligence</a:t>
              </a:r>
              <a:br>
                <a:rPr lang="pt-BR" sz="1400" b="1" dirty="0" smtClean="0"/>
              </a:br>
              <a:r>
                <a:rPr lang="pt-BR" sz="1400" b="1" dirty="0" smtClean="0"/>
                <a:t>13.6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3122928" y="5111294"/>
              <a:ext cx="7644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average</a:t>
              </a:r>
            </a:p>
            <a:p>
              <a:pPr algn="ctr"/>
              <a:r>
                <a:rPr lang="pt-BR" sz="1400" b="1" dirty="0" smtClean="0"/>
                <a:t>34.1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4085006" y="4895850"/>
              <a:ext cx="76444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above</a:t>
              </a:r>
            </a:p>
            <a:p>
              <a:pPr algn="ctr"/>
              <a:r>
                <a:rPr lang="pt-BR" sz="1400" b="1" dirty="0" smtClean="0"/>
                <a:t>average</a:t>
              </a:r>
            </a:p>
            <a:p>
              <a:pPr algn="ctr"/>
              <a:r>
                <a:rPr lang="pt-BR" sz="1400" b="1" dirty="0" smtClean="0"/>
                <a:t>34.1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4936315" y="4895850"/>
              <a:ext cx="104291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high</a:t>
              </a:r>
            </a:p>
            <a:p>
              <a:pPr algn="ctr"/>
              <a:r>
                <a:rPr lang="pt-BR" sz="1400" b="1" dirty="0" smtClean="0"/>
                <a:t>intelligence</a:t>
              </a:r>
              <a:br>
                <a:rPr lang="pt-BR" sz="1400" b="1" dirty="0" smtClean="0"/>
              </a:br>
              <a:r>
                <a:rPr lang="pt-BR" sz="1400" b="1" dirty="0" smtClean="0"/>
                <a:t>13.6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5945965" y="4895850"/>
              <a:ext cx="104291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superior</a:t>
              </a:r>
            </a:p>
            <a:p>
              <a:pPr algn="ctr"/>
              <a:r>
                <a:rPr lang="pt-BR" sz="1400" b="1" dirty="0" smtClean="0"/>
                <a:t>intelligence</a:t>
              </a:r>
              <a:br>
                <a:rPr lang="pt-BR" sz="1400" b="1" dirty="0" smtClean="0"/>
              </a:br>
              <a:r>
                <a:rPr lang="pt-BR" sz="1400" b="1" dirty="0" smtClean="0"/>
                <a:t>2.1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6948027" y="4895850"/>
              <a:ext cx="11725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exceptionally</a:t>
              </a:r>
            </a:p>
            <a:p>
              <a:pPr algn="ctr"/>
              <a:r>
                <a:rPr lang="pt-BR" sz="1400" b="1" dirty="0" smtClean="0"/>
                <a:t>gifted</a:t>
              </a:r>
            </a:p>
            <a:p>
              <a:pPr algn="ctr"/>
              <a:r>
                <a:rPr lang="pt-BR" sz="1400" b="1" dirty="0" smtClean="0"/>
                <a:t>0.13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cxnSp>
          <p:nvCxnSpPr>
            <p:cNvPr id="32" name="Conector de seta reta 31"/>
            <p:cNvCxnSpPr/>
            <p:nvPr/>
          </p:nvCxnSpPr>
          <p:spPr>
            <a:xfrm>
              <a:off x="7696200" y="3438525"/>
              <a:ext cx="0" cy="72390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8" descr="C:\Users\lgianeri\Desktop\01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934200" y="1770696"/>
              <a:ext cx="1543050" cy="1620203"/>
            </a:xfrm>
            <a:prstGeom prst="rect">
              <a:avLst/>
            </a:prstGeom>
            <a:noFill/>
          </p:spPr>
        </p:pic>
      </p:grpSp>
      <p:sp>
        <p:nvSpPr>
          <p:cNvPr id="2" name="Retângulo 1"/>
          <p:cNvSpPr/>
          <p:nvPr/>
        </p:nvSpPr>
        <p:spPr>
          <a:xfrm>
            <a:off x="398422" y="717255"/>
            <a:ext cx="834715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altLang="pt-BR" sz="3900" b="1" dirty="0" smtClean="0">
                <a:solidFill>
                  <a:srgbClr val="184576"/>
                </a:solidFill>
                <a:latin typeface="Lucida Sans" pitchFamily="34" charset="0"/>
              </a:rPr>
              <a:t>Einstein, um cara fora da curva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3979334" y="1524000"/>
            <a:ext cx="0" cy="433493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2995319" y="1524000"/>
            <a:ext cx="0" cy="4334933"/>
          </a:xfrm>
          <a:prstGeom prst="line">
            <a:avLst/>
          </a:prstGeom>
          <a:ln w="571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2011304" y="1524000"/>
            <a:ext cx="0" cy="4334933"/>
          </a:xfrm>
          <a:prstGeom prst="line">
            <a:avLst/>
          </a:prstGeom>
          <a:ln w="571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1027289" y="1524000"/>
            <a:ext cx="0" cy="3872089"/>
          </a:xfrm>
          <a:prstGeom prst="line">
            <a:avLst/>
          </a:prstGeom>
          <a:ln w="571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4963349" y="1524000"/>
            <a:ext cx="0" cy="4334933"/>
          </a:xfrm>
          <a:prstGeom prst="line">
            <a:avLst/>
          </a:prstGeom>
          <a:ln w="571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947364" y="1524000"/>
            <a:ext cx="0" cy="4334933"/>
          </a:xfrm>
          <a:prstGeom prst="line">
            <a:avLst/>
          </a:prstGeom>
          <a:ln w="571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6931377" y="1524000"/>
            <a:ext cx="0" cy="4334933"/>
          </a:xfrm>
          <a:prstGeom prst="line">
            <a:avLst/>
          </a:prstGeom>
          <a:ln w="571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2984499" y="1663700"/>
            <a:ext cx="1968501" cy="3048000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Primeiro desvio padrão: mais de 68% dos casos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766077" y="1562100"/>
            <a:ext cx="7711173" cy="4164747"/>
            <a:chOff x="766077" y="1562100"/>
            <a:chExt cx="7711173" cy="4164747"/>
          </a:xfrm>
        </p:grpSpPr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986719" y="1562100"/>
              <a:ext cx="6926792" cy="2725737"/>
            </a:xfrm>
            <a:custGeom>
              <a:avLst/>
              <a:gdLst/>
              <a:ahLst/>
              <a:cxnLst>
                <a:cxn ang="0">
                  <a:pos x="79" y="1105"/>
                </a:cxn>
                <a:cxn ang="0">
                  <a:pos x="0" y="1105"/>
                </a:cxn>
                <a:cxn ang="0">
                  <a:pos x="0" y="1133"/>
                </a:cxn>
                <a:cxn ang="0">
                  <a:pos x="2916" y="1133"/>
                </a:cxn>
                <a:cxn ang="0">
                  <a:pos x="2916" y="1105"/>
                </a:cxn>
                <a:cxn ang="0">
                  <a:pos x="2269" y="1105"/>
                </a:cxn>
                <a:cxn ang="0">
                  <a:pos x="1903" y="809"/>
                </a:cxn>
                <a:cxn ang="0">
                  <a:pos x="1272" y="5"/>
                </a:cxn>
                <a:cxn ang="0">
                  <a:pos x="757" y="629"/>
                </a:cxn>
                <a:cxn ang="0">
                  <a:pos x="235" y="1101"/>
                </a:cxn>
                <a:cxn ang="0">
                  <a:pos x="79" y="1105"/>
                </a:cxn>
              </a:cxnLst>
              <a:rect l="0" t="0" r="r" b="b"/>
              <a:pathLst>
                <a:path w="2916" h="1133">
                  <a:moveTo>
                    <a:pt x="79" y="1105"/>
                  </a:moveTo>
                  <a:cubicBezTo>
                    <a:pt x="0" y="1105"/>
                    <a:pt x="0" y="1105"/>
                    <a:pt x="0" y="1105"/>
                  </a:cubicBezTo>
                  <a:cubicBezTo>
                    <a:pt x="0" y="1133"/>
                    <a:pt x="0" y="1133"/>
                    <a:pt x="0" y="1133"/>
                  </a:cubicBezTo>
                  <a:cubicBezTo>
                    <a:pt x="2916" y="1133"/>
                    <a:pt x="2916" y="1133"/>
                    <a:pt x="2916" y="1133"/>
                  </a:cubicBezTo>
                  <a:cubicBezTo>
                    <a:pt x="2916" y="1105"/>
                    <a:pt x="2916" y="1105"/>
                    <a:pt x="2916" y="1105"/>
                  </a:cubicBezTo>
                  <a:cubicBezTo>
                    <a:pt x="2916" y="1105"/>
                    <a:pt x="2431" y="1106"/>
                    <a:pt x="2269" y="1105"/>
                  </a:cubicBezTo>
                  <a:cubicBezTo>
                    <a:pt x="2146" y="1104"/>
                    <a:pt x="2066" y="1063"/>
                    <a:pt x="1903" y="809"/>
                  </a:cubicBezTo>
                  <a:cubicBezTo>
                    <a:pt x="1706" y="503"/>
                    <a:pt x="1500" y="0"/>
                    <a:pt x="1272" y="5"/>
                  </a:cubicBezTo>
                  <a:cubicBezTo>
                    <a:pt x="1039" y="10"/>
                    <a:pt x="931" y="362"/>
                    <a:pt x="757" y="629"/>
                  </a:cubicBezTo>
                  <a:cubicBezTo>
                    <a:pt x="584" y="896"/>
                    <a:pt x="518" y="1069"/>
                    <a:pt x="235" y="1101"/>
                  </a:cubicBezTo>
                  <a:cubicBezTo>
                    <a:pt x="196" y="1105"/>
                    <a:pt x="79" y="1105"/>
                    <a:pt x="79" y="1105"/>
                  </a:cubicBezTo>
                  <a:close/>
                </a:path>
              </a:pathLst>
            </a:custGeom>
            <a:solidFill>
              <a:srgbClr val="0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grpSp>
          <p:nvGrpSpPr>
            <p:cNvPr id="15" name="Grupo 13"/>
            <p:cNvGrpSpPr/>
            <p:nvPr/>
          </p:nvGrpSpPr>
          <p:grpSpPr>
            <a:xfrm>
              <a:off x="1027289" y="4295775"/>
              <a:ext cx="6896100" cy="252000"/>
              <a:chOff x="1027289" y="4410075"/>
              <a:chExt cx="6896100" cy="252000"/>
            </a:xfrm>
          </p:grpSpPr>
          <p:cxnSp>
            <p:nvCxnSpPr>
              <p:cNvPr id="34" name="Conector reto 33"/>
              <p:cNvCxnSpPr/>
              <p:nvPr/>
            </p:nvCxnSpPr>
            <p:spPr>
              <a:xfrm>
                <a:off x="1027289" y="4536075"/>
                <a:ext cx="68961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/>
              <p:cNvCxnSpPr/>
              <p:nvPr/>
            </p:nvCxnSpPr>
            <p:spPr>
              <a:xfrm>
                <a:off x="3979334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/>
              <p:cNvCxnSpPr/>
              <p:nvPr/>
            </p:nvCxnSpPr>
            <p:spPr>
              <a:xfrm>
                <a:off x="2995319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to 36"/>
              <p:cNvCxnSpPr/>
              <p:nvPr/>
            </p:nvCxnSpPr>
            <p:spPr>
              <a:xfrm>
                <a:off x="2011304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/>
              <p:cNvCxnSpPr/>
              <p:nvPr/>
            </p:nvCxnSpPr>
            <p:spPr>
              <a:xfrm>
                <a:off x="1027289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to 38"/>
              <p:cNvCxnSpPr/>
              <p:nvPr/>
            </p:nvCxnSpPr>
            <p:spPr>
              <a:xfrm>
                <a:off x="4963349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to 39"/>
              <p:cNvCxnSpPr/>
              <p:nvPr/>
            </p:nvCxnSpPr>
            <p:spPr>
              <a:xfrm>
                <a:off x="5947364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to 40"/>
              <p:cNvCxnSpPr/>
              <p:nvPr/>
            </p:nvCxnSpPr>
            <p:spPr>
              <a:xfrm>
                <a:off x="6931377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CaixaDeTexto 15"/>
            <p:cNvSpPr txBox="1"/>
            <p:nvPr/>
          </p:nvSpPr>
          <p:spPr>
            <a:xfrm>
              <a:off x="3568946" y="2438400"/>
              <a:ext cx="9012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>
                  <a:solidFill>
                    <a:schemeClr val="bg1"/>
                  </a:solidFill>
                </a:rPr>
                <a:t>70%</a:t>
              </a:r>
              <a:endParaRPr lang="pt-BR" sz="3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Conector de seta reta 16"/>
            <p:cNvCxnSpPr/>
            <p:nvPr/>
          </p:nvCxnSpPr>
          <p:spPr>
            <a:xfrm>
              <a:off x="3038475" y="3009900"/>
              <a:ext cx="1962150" cy="0"/>
            </a:xfrm>
            <a:prstGeom prst="straightConnector1">
              <a:avLst/>
            </a:prstGeom>
            <a:ln w="7620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ixaDeTexto 17"/>
            <p:cNvSpPr txBox="1"/>
            <p:nvPr/>
          </p:nvSpPr>
          <p:spPr>
            <a:xfrm>
              <a:off x="766077" y="4467225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55</a:t>
              </a:r>
              <a:endParaRPr lang="pt-BR" sz="3200" b="1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1690002" y="4467225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70</a:t>
              </a:r>
              <a:endParaRPr lang="pt-BR" sz="3200" b="1" dirty="0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2699652" y="4467225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85</a:t>
              </a:r>
              <a:endParaRPr lang="pt-BR" sz="3200" b="1" dirty="0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3557482" y="4467225"/>
              <a:ext cx="8098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100</a:t>
              </a:r>
              <a:endParaRPr lang="pt-BR" sz="3200" b="1" dirty="0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4557608" y="4467225"/>
              <a:ext cx="8098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115</a:t>
              </a:r>
              <a:endParaRPr lang="pt-BR" sz="3200" b="1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5538684" y="4467225"/>
              <a:ext cx="8098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130</a:t>
              </a:r>
              <a:endParaRPr lang="pt-BR" sz="3200" b="1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6548335" y="4467225"/>
              <a:ext cx="8098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145</a:t>
              </a:r>
              <a:endParaRPr lang="pt-BR" sz="3200" b="1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1019126" y="4895850"/>
              <a:ext cx="10288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mentally</a:t>
              </a:r>
              <a:br>
                <a:rPr lang="pt-BR" sz="1400" b="1" dirty="0" smtClean="0"/>
              </a:br>
              <a:r>
                <a:rPr lang="pt-BR" sz="1400" b="1" dirty="0" smtClean="0"/>
                <a:t>inadequate</a:t>
              </a:r>
            </a:p>
            <a:p>
              <a:pPr algn="ctr"/>
              <a:r>
                <a:rPr lang="pt-BR" b="1" dirty="0" smtClean="0"/>
                <a:t>2.3%</a:t>
              </a:r>
              <a:endParaRPr lang="pt-BR" b="1" dirty="0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1974040" y="4895850"/>
              <a:ext cx="104291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low</a:t>
              </a:r>
            </a:p>
            <a:p>
              <a:pPr algn="ctr"/>
              <a:r>
                <a:rPr lang="pt-BR" sz="1400" b="1" dirty="0" smtClean="0"/>
                <a:t>intelligence</a:t>
              </a:r>
              <a:br>
                <a:rPr lang="pt-BR" sz="1400" b="1" dirty="0" smtClean="0"/>
              </a:br>
              <a:r>
                <a:rPr lang="pt-BR" sz="1400" b="1" dirty="0" smtClean="0"/>
                <a:t>13.6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3122928" y="5111294"/>
              <a:ext cx="7644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average</a:t>
              </a:r>
            </a:p>
            <a:p>
              <a:pPr algn="ctr"/>
              <a:r>
                <a:rPr lang="pt-BR" sz="1400" b="1" dirty="0" smtClean="0"/>
                <a:t>34.1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4085006" y="4895850"/>
              <a:ext cx="76444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above</a:t>
              </a:r>
            </a:p>
            <a:p>
              <a:pPr algn="ctr"/>
              <a:r>
                <a:rPr lang="pt-BR" sz="1400" b="1" dirty="0" smtClean="0"/>
                <a:t>average</a:t>
              </a:r>
            </a:p>
            <a:p>
              <a:pPr algn="ctr"/>
              <a:r>
                <a:rPr lang="pt-BR" sz="1400" b="1" dirty="0" smtClean="0"/>
                <a:t>34.1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4936315" y="4895850"/>
              <a:ext cx="104291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high</a:t>
              </a:r>
            </a:p>
            <a:p>
              <a:pPr algn="ctr"/>
              <a:r>
                <a:rPr lang="pt-BR" sz="1400" b="1" dirty="0" smtClean="0"/>
                <a:t>intelligence</a:t>
              </a:r>
              <a:br>
                <a:rPr lang="pt-BR" sz="1400" b="1" dirty="0" smtClean="0"/>
              </a:br>
              <a:r>
                <a:rPr lang="pt-BR" sz="1400" b="1" dirty="0" smtClean="0"/>
                <a:t>13.6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5945965" y="4895850"/>
              <a:ext cx="104291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superior</a:t>
              </a:r>
            </a:p>
            <a:p>
              <a:pPr algn="ctr"/>
              <a:r>
                <a:rPr lang="pt-BR" sz="1400" b="1" dirty="0" smtClean="0"/>
                <a:t>intelligence</a:t>
              </a:r>
              <a:br>
                <a:rPr lang="pt-BR" sz="1400" b="1" dirty="0" smtClean="0"/>
              </a:br>
              <a:r>
                <a:rPr lang="pt-BR" sz="1400" b="1" dirty="0" smtClean="0"/>
                <a:t>2.1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6948027" y="4895850"/>
              <a:ext cx="11725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exceptionally</a:t>
              </a:r>
            </a:p>
            <a:p>
              <a:pPr algn="ctr"/>
              <a:r>
                <a:rPr lang="pt-BR" sz="1400" b="1" dirty="0" smtClean="0"/>
                <a:t>gifted</a:t>
              </a:r>
            </a:p>
            <a:p>
              <a:pPr algn="ctr"/>
              <a:r>
                <a:rPr lang="pt-BR" sz="1400" b="1" dirty="0" smtClean="0"/>
                <a:t>0.13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cxnSp>
          <p:nvCxnSpPr>
            <p:cNvPr id="32" name="Conector de seta reta 31"/>
            <p:cNvCxnSpPr/>
            <p:nvPr/>
          </p:nvCxnSpPr>
          <p:spPr>
            <a:xfrm>
              <a:off x="7696200" y="3438525"/>
              <a:ext cx="0" cy="72390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8" descr="C:\Users\lgianeri\Desktop\01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934200" y="1770696"/>
              <a:ext cx="1543050" cy="1620203"/>
            </a:xfrm>
            <a:prstGeom prst="rect">
              <a:avLst/>
            </a:prstGeom>
            <a:noFill/>
          </p:spPr>
        </p:pic>
      </p:grpSp>
      <p:sp>
        <p:nvSpPr>
          <p:cNvPr id="2" name="Retângulo 1"/>
          <p:cNvSpPr/>
          <p:nvPr/>
        </p:nvSpPr>
        <p:spPr>
          <a:xfrm>
            <a:off x="398422" y="717255"/>
            <a:ext cx="834715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altLang="pt-BR" sz="3900" b="1" dirty="0" smtClean="0">
                <a:solidFill>
                  <a:srgbClr val="184576"/>
                </a:solidFill>
                <a:latin typeface="Lucida Sans" pitchFamily="34" charset="0"/>
              </a:rPr>
              <a:t>Einstein, um cara fora da curva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3979334" y="1524000"/>
            <a:ext cx="0" cy="433493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2995319" y="1524000"/>
            <a:ext cx="0" cy="4334933"/>
          </a:xfrm>
          <a:prstGeom prst="line">
            <a:avLst/>
          </a:prstGeom>
          <a:ln w="571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2011304" y="1524000"/>
            <a:ext cx="0" cy="4334933"/>
          </a:xfrm>
          <a:prstGeom prst="line">
            <a:avLst/>
          </a:prstGeom>
          <a:ln w="571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1027289" y="1524000"/>
            <a:ext cx="0" cy="3872089"/>
          </a:xfrm>
          <a:prstGeom prst="line">
            <a:avLst/>
          </a:prstGeom>
          <a:ln w="571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4963349" y="1524000"/>
            <a:ext cx="0" cy="4334933"/>
          </a:xfrm>
          <a:prstGeom prst="line">
            <a:avLst/>
          </a:prstGeom>
          <a:ln w="571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947364" y="1524000"/>
            <a:ext cx="0" cy="4334933"/>
          </a:xfrm>
          <a:prstGeom prst="line">
            <a:avLst/>
          </a:prstGeom>
          <a:ln w="571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6931377" y="1524000"/>
            <a:ext cx="0" cy="4334933"/>
          </a:xfrm>
          <a:prstGeom prst="line">
            <a:avLst/>
          </a:prstGeom>
          <a:ln w="571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2031999" y="2549874"/>
            <a:ext cx="3886201" cy="1590325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Segundo desvio padrão: mais de 95% dos casos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766077" y="1562100"/>
            <a:ext cx="7711173" cy="4164747"/>
            <a:chOff x="766077" y="1562100"/>
            <a:chExt cx="7711173" cy="4164747"/>
          </a:xfrm>
        </p:grpSpPr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986719" y="1562100"/>
              <a:ext cx="6926792" cy="2725737"/>
            </a:xfrm>
            <a:custGeom>
              <a:avLst/>
              <a:gdLst/>
              <a:ahLst/>
              <a:cxnLst>
                <a:cxn ang="0">
                  <a:pos x="79" y="1105"/>
                </a:cxn>
                <a:cxn ang="0">
                  <a:pos x="0" y="1105"/>
                </a:cxn>
                <a:cxn ang="0">
                  <a:pos x="0" y="1133"/>
                </a:cxn>
                <a:cxn ang="0">
                  <a:pos x="2916" y="1133"/>
                </a:cxn>
                <a:cxn ang="0">
                  <a:pos x="2916" y="1105"/>
                </a:cxn>
                <a:cxn ang="0">
                  <a:pos x="2269" y="1105"/>
                </a:cxn>
                <a:cxn ang="0">
                  <a:pos x="1903" y="809"/>
                </a:cxn>
                <a:cxn ang="0">
                  <a:pos x="1272" y="5"/>
                </a:cxn>
                <a:cxn ang="0">
                  <a:pos x="757" y="629"/>
                </a:cxn>
                <a:cxn ang="0">
                  <a:pos x="235" y="1101"/>
                </a:cxn>
                <a:cxn ang="0">
                  <a:pos x="79" y="1105"/>
                </a:cxn>
              </a:cxnLst>
              <a:rect l="0" t="0" r="r" b="b"/>
              <a:pathLst>
                <a:path w="2916" h="1133">
                  <a:moveTo>
                    <a:pt x="79" y="1105"/>
                  </a:moveTo>
                  <a:cubicBezTo>
                    <a:pt x="0" y="1105"/>
                    <a:pt x="0" y="1105"/>
                    <a:pt x="0" y="1105"/>
                  </a:cubicBezTo>
                  <a:cubicBezTo>
                    <a:pt x="0" y="1133"/>
                    <a:pt x="0" y="1133"/>
                    <a:pt x="0" y="1133"/>
                  </a:cubicBezTo>
                  <a:cubicBezTo>
                    <a:pt x="2916" y="1133"/>
                    <a:pt x="2916" y="1133"/>
                    <a:pt x="2916" y="1133"/>
                  </a:cubicBezTo>
                  <a:cubicBezTo>
                    <a:pt x="2916" y="1105"/>
                    <a:pt x="2916" y="1105"/>
                    <a:pt x="2916" y="1105"/>
                  </a:cubicBezTo>
                  <a:cubicBezTo>
                    <a:pt x="2916" y="1105"/>
                    <a:pt x="2431" y="1106"/>
                    <a:pt x="2269" y="1105"/>
                  </a:cubicBezTo>
                  <a:cubicBezTo>
                    <a:pt x="2146" y="1104"/>
                    <a:pt x="2066" y="1063"/>
                    <a:pt x="1903" y="809"/>
                  </a:cubicBezTo>
                  <a:cubicBezTo>
                    <a:pt x="1706" y="503"/>
                    <a:pt x="1500" y="0"/>
                    <a:pt x="1272" y="5"/>
                  </a:cubicBezTo>
                  <a:cubicBezTo>
                    <a:pt x="1039" y="10"/>
                    <a:pt x="931" y="362"/>
                    <a:pt x="757" y="629"/>
                  </a:cubicBezTo>
                  <a:cubicBezTo>
                    <a:pt x="584" y="896"/>
                    <a:pt x="518" y="1069"/>
                    <a:pt x="235" y="1101"/>
                  </a:cubicBezTo>
                  <a:cubicBezTo>
                    <a:pt x="196" y="1105"/>
                    <a:pt x="79" y="1105"/>
                    <a:pt x="79" y="1105"/>
                  </a:cubicBezTo>
                  <a:close/>
                </a:path>
              </a:pathLst>
            </a:custGeom>
            <a:solidFill>
              <a:srgbClr val="0080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grpSp>
          <p:nvGrpSpPr>
            <p:cNvPr id="15" name="Grupo 13"/>
            <p:cNvGrpSpPr/>
            <p:nvPr/>
          </p:nvGrpSpPr>
          <p:grpSpPr>
            <a:xfrm>
              <a:off x="1027289" y="4295775"/>
              <a:ext cx="6896100" cy="252000"/>
              <a:chOff x="1027289" y="4410075"/>
              <a:chExt cx="6896100" cy="252000"/>
            </a:xfrm>
          </p:grpSpPr>
          <p:cxnSp>
            <p:nvCxnSpPr>
              <p:cNvPr id="34" name="Conector reto 33"/>
              <p:cNvCxnSpPr/>
              <p:nvPr/>
            </p:nvCxnSpPr>
            <p:spPr>
              <a:xfrm>
                <a:off x="1027289" y="4536075"/>
                <a:ext cx="68961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/>
              <p:cNvCxnSpPr/>
              <p:nvPr/>
            </p:nvCxnSpPr>
            <p:spPr>
              <a:xfrm>
                <a:off x="3979334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/>
              <p:cNvCxnSpPr/>
              <p:nvPr/>
            </p:nvCxnSpPr>
            <p:spPr>
              <a:xfrm>
                <a:off x="2995319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to 36"/>
              <p:cNvCxnSpPr/>
              <p:nvPr/>
            </p:nvCxnSpPr>
            <p:spPr>
              <a:xfrm>
                <a:off x="2011304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/>
              <p:cNvCxnSpPr/>
              <p:nvPr/>
            </p:nvCxnSpPr>
            <p:spPr>
              <a:xfrm>
                <a:off x="1027289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to 38"/>
              <p:cNvCxnSpPr/>
              <p:nvPr/>
            </p:nvCxnSpPr>
            <p:spPr>
              <a:xfrm>
                <a:off x="4963349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to 39"/>
              <p:cNvCxnSpPr/>
              <p:nvPr/>
            </p:nvCxnSpPr>
            <p:spPr>
              <a:xfrm>
                <a:off x="5947364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to 40"/>
              <p:cNvCxnSpPr/>
              <p:nvPr/>
            </p:nvCxnSpPr>
            <p:spPr>
              <a:xfrm>
                <a:off x="6931377" y="4410075"/>
                <a:ext cx="0" cy="25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CaixaDeTexto 15"/>
            <p:cNvSpPr txBox="1"/>
            <p:nvPr/>
          </p:nvSpPr>
          <p:spPr>
            <a:xfrm>
              <a:off x="3568946" y="2438400"/>
              <a:ext cx="9012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>
                  <a:solidFill>
                    <a:schemeClr val="bg1"/>
                  </a:solidFill>
                </a:rPr>
                <a:t>70%</a:t>
              </a:r>
              <a:endParaRPr lang="pt-BR" sz="3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Conector de seta reta 16"/>
            <p:cNvCxnSpPr/>
            <p:nvPr/>
          </p:nvCxnSpPr>
          <p:spPr>
            <a:xfrm>
              <a:off x="3038475" y="3009900"/>
              <a:ext cx="1962150" cy="0"/>
            </a:xfrm>
            <a:prstGeom prst="straightConnector1">
              <a:avLst/>
            </a:prstGeom>
            <a:ln w="7620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ixaDeTexto 17"/>
            <p:cNvSpPr txBox="1"/>
            <p:nvPr/>
          </p:nvSpPr>
          <p:spPr>
            <a:xfrm>
              <a:off x="766077" y="4467225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55</a:t>
              </a:r>
              <a:endParaRPr lang="pt-BR" sz="3200" b="1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1690002" y="4467225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70</a:t>
              </a:r>
              <a:endParaRPr lang="pt-BR" sz="3200" b="1" dirty="0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2699652" y="4467225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85</a:t>
              </a:r>
              <a:endParaRPr lang="pt-BR" sz="3200" b="1" dirty="0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3557482" y="4467225"/>
              <a:ext cx="8098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100</a:t>
              </a:r>
              <a:endParaRPr lang="pt-BR" sz="3200" b="1" dirty="0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4557608" y="4467225"/>
              <a:ext cx="8098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115</a:t>
              </a:r>
              <a:endParaRPr lang="pt-BR" sz="3200" b="1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5538684" y="4467225"/>
              <a:ext cx="8098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130</a:t>
              </a:r>
              <a:endParaRPr lang="pt-BR" sz="3200" b="1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6548335" y="4467225"/>
              <a:ext cx="8098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200" b="1" dirty="0" smtClean="0"/>
                <a:t>145</a:t>
              </a:r>
              <a:endParaRPr lang="pt-BR" sz="3200" b="1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1019126" y="4895850"/>
              <a:ext cx="10288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mentally</a:t>
              </a:r>
              <a:br>
                <a:rPr lang="pt-BR" sz="1400" b="1" dirty="0" smtClean="0"/>
              </a:br>
              <a:r>
                <a:rPr lang="pt-BR" sz="1400" b="1" dirty="0" smtClean="0"/>
                <a:t>inadequate</a:t>
              </a:r>
            </a:p>
            <a:p>
              <a:pPr algn="ctr"/>
              <a:r>
                <a:rPr lang="pt-BR" b="1" dirty="0" smtClean="0"/>
                <a:t>2.3%</a:t>
              </a:r>
              <a:endParaRPr lang="pt-BR" b="1" dirty="0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1974040" y="4895850"/>
              <a:ext cx="104291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low</a:t>
              </a:r>
            </a:p>
            <a:p>
              <a:pPr algn="ctr"/>
              <a:r>
                <a:rPr lang="pt-BR" sz="1400" b="1" dirty="0" smtClean="0"/>
                <a:t>intelligence</a:t>
              </a:r>
              <a:br>
                <a:rPr lang="pt-BR" sz="1400" b="1" dirty="0" smtClean="0"/>
              </a:br>
              <a:r>
                <a:rPr lang="pt-BR" sz="1400" b="1" dirty="0" smtClean="0"/>
                <a:t>13.6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3122928" y="5111294"/>
              <a:ext cx="7644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average</a:t>
              </a:r>
            </a:p>
            <a:p>
              <a:pPr algn="ctr"/>
              <a:r>
                <a:rPr lang="pt-BR" sz="1400" b="1" dirty="0" smtClean="0"/>
                <a:t>34.1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4085006" y="4895850"/>
              <a:ext cx="76444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above</a:t>
              </a:r>
            </a:p>
            <a:p>
              <a:pPr algn="ctr"/>
              <a:r>
                <a:rPr lang="pt-BR" sz="1400" b="1" dirty="0" smtClean="0"/>
                <a:t>average</a:t>
              </a:r>
            </a:p>
            <a:p>
              <a:pPr algn="ctr"/>
              <a:r>
                <a:rPr lang="pt-BR" sz="1400" b="1" dirty="0" smtClean="0"/>
                <a:t>34.1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4936315" y="4895850"/>
              <a:ext cx="104291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high</a:t>
              </a:r>
            </a:p>
            <a:p>
              <a:pPr algn="ctr"/>
              <a:r>
                <a:rPr lang="pt-BR" sz="1400" b="1" dirty="0" smtClean="0"/>
                <a:t>intelligence</a:t>
              </a:r>
              <a:br>
                <a:rPr lang="pt-BR" sz="1400" b="1" dirty="0" smtClean="0"/>
              </a:br>
              <a:r>
                <a:rPr lang="pt-BR" sz="1400" b="1" dirty="0" smtClean="0"/>
                <a:t>13.6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5945965" y="4895850"/>
              <a:ext cx="1042914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superior</a:t>
              </a:r>
            </a:p>
            <a:p>
              <a:pPr algn="ctr"/>
              <a:r>
                <a:rPr lang="pt-BR" sz="1400" b="1" dirty="0" smtClean="0"/>
                <a:t>intelligence</a:t>
              </a:r>
              <a:br>
                <a:rPr lang="pt-BR" sz="1400" b="1" dirty="0" smtClean="0"/>
              </a:br>
              <a:r>
                <a:rPr lang="pt-BR" sz="1400" b="1" dirty="0" smtClean="0"/>
                <a:t>2.1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6948027" y="4895850"/>
              <a:ext cx="11725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b="1" dirty="0" smtClean="0"/>
                <a:t>exceptionally</a:t>
              </a:r>
            </a:p>
            <a:p>
              <a:pPr algn="ctr"/>
              <a:r>
                <a:rPr lang="pt-BR" sz="1400" b="1" dirty="0" smtClean="0"/>
                <a:t>gifted</a:t>
              </a:r>
            </a:p>
            <a:p>
              <a:pPr algn="ctr"/>
              <a:r>
                <a:rPr lang="pt-BR" sz="1400" b="1" dirty="0" smtClean="0"/>
                <a:t>0.13</a:t>
              </a:r>
              <a:r>
                <a:rPr lang="pt-BR" b="1" dirty="0" smtClean="0"/>
                <a:t>%</a:t>
              </a:r>
              <a:endParaRPr lang="pt-BR" b="1" dirty="0"/>
            </a:p>
          </p:txBody>
        </p:sp>
        <p:cxnSp>
          <p:nvCxnSpPr>
            <p:cNvPr id="32" name="Conector de seta reta 31"/>
            <p:cNvCxnSpPr/>
            <p:nvPr/>
          </p:nvCxnSpPr>
          <p:spPr>
            <a:xfrm>
              <a:off x="7696200" y="3438525"/>
              <a:ext cx="0" cy="72390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8" descr="C:\Users\lgianeri\Desktop\01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934200" y="1770696"/>
              <a:ext cx="1543050" cy="1620203"/>
            </a:xfrm>
            <a:prstGeom prst="rect">
              <a:avLst/>
            </a:prstGeom>
            <a:noFill/>
          </p:spPr>
        </p:pic>
      </p:grpSp>
      <p:sp>
        <p:nvSpPr>
          <p:cNvPr id="2" name="Retângulo 1"/>
          <p:cNvSpPr/>
          <p:nvPr/>
        </p:nvSpPr>
        <p:spPr>
          <a:xfrm>
            <a:off x="398422" y="717255"/>
            <a:ext cx="834715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altLang="pt-BR" sz="3900" b="1" dirty="0" smtClean="0">
                <a:solidFill>
                  <a:srgbClr val="184576"/>
                </a:solidFill>
                <a:latin typeface="Lucida Sans" pitchFamily="34" charset="0"/>
              </a:rPr>
              <a:t>Einstein, um cara fora da curva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3979334" y="1524000"/>
            <a:ext cx="0" cy="433493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2995319" y="1524000"/>
            <a:ext cx="0" cy="4334933"/>
          </a:xfrm>
          <a:prstGeom prst="line">
            <a:avLst/>
          </a:prstGeom>
          <a:ln w="571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2011304" y="1524000"/>
            <a:ext cx="0" cy="4334933"/>
          </a:xfrm>
          <a:prstGeom prst="line">
            <a:avLst/>
          </a:prstGeom>
          <a:ln w="571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1027289" y="1524000"/>
            <a:ext cx="0" cy="3872089"/>
          </a:xfrm>
          <a:prstGeom prst="line">
            <a:avLst/>
          </a:prstGeom>
          <a:ln w="571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4963349" y="1524000"/>
            <a:ext cx="0" cy="4334933"/>
          </a:xfrm>
          <a:prstGeom prst="line">
            <a:avLst/>
          </a:prstGeom>
          <a:ln w="571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947364" y="1524000"/>
            <a:ext cx="0" cy="4334933"/>
          </a:xfrm>
          <a:prstGeom prst="line">
            <a:avLst/>
          </a:prstGeom>
          <a:ln w="571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6931377" y="1524000"/>
            <a:ext cx="0" cy="4334933"/>
          </a:xfrm>
          <a:prstGeom prst="line">
            <a:avLst/>
          </a:prstGeom>
          <a:ln w="571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066800" y="2867375"/>
            <a:ext cx="5829300" cy="1343378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Terceiro desvio padrão:</a:t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>mais de 99,5% dos casos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6032500" y="1562100"/>
            <a:ext cx="2476500" cy="4425949"/>
            <a:chOff x="5918200" y="1510362"/>
            <a:chExt cx="2590800" cy="4528487"/>
          </a:xfrm>
        </p:grpSpPr>
        <p:pic>
          <p:nvPicPr>
            <p:cNvPr id="2" name="Picture 2" descr="C:\Users\lgianeri\Desktop\02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918200" y="1510362"/>
              <a:ext cx="2590800" cy="2229787"/>
            </a:xfrm>
            <a:prstGeom prst="rect">
              <a:avLst/>
            </a:prstGeom>
            <a:noFill/>
          </p:spPr>
        </p:pic>
        <p:pic>
          <p:nvPicPr>
            <p:cNvPr id="3" name="Picture 3" descr="C:\Users\lgianeri\Desktop\03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918200" y="3809062"/>
              <a:ext cx="2590800" cy="2229787"/>
            </a:xfrm>
            <a:prstGeom prst="rect">
              <a:avLst/>
            </a:prstGeom>
            <a:noFill/>
          </p:spPr>
        </p:pic>
      </p:grp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88950" y="1597025"/>
            <a:ext cx="546735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lvl="0" indent="-271463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pt-BR" altLang="pt-BR" sz="3200" b="1" dirty="0" smtClean="0"/>
              <a:t>3.251 atletas completaram </a:t>
            </a:r>
            <a:br>
              <a:rPr lang="pt-BR" altLang="pt-BR" sz="3200" b="1" dirty="0" smtClean="0"/>
            </a:br>
            <a:r>
              <a:rPr lang="pt-BR" altLang="pt-BR" sz="3200" b="1" dirty="0" smtClean="0"/>
              <a:t>os 41 quilômetros.</a:t>
            </a:r>
          </a:p>
          <a:p>
            <a:pPr marL="271463" lvl="0" indent="-271463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pt-BR" altLang="pt-BR" sz="3200" b="1" dirty="0" smtClean="0">
                <a:solidFill>
                  <a:srgbClr val="CC6600"/>
                </a:solidFill>
              </a:rPr>
              <a:t>Vencedor: </a:t>
            </a:r>
            <a:r>
              <a:rPr lang="pt-BR" altLang="pt-BR" sz="3200" b="1" dirty="0" smtClean="0"/>
              <a:t>138,03 minutos</a:t>
            </a:r>
          </a:p>
          <a:p>
            <a:pPr marL="271463" lvl="0" indent="-271463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pt-BR" altLang="pt-BR" sz="3200" b="1" dirty="0" smtClean="0"/>
              <a:t>Média geral de tempo: 259,7 minutos</a:t>
            </a:r>
          </a:p>
          <a:p>
            <a:pPr marL="271463" lvl="0" indent="-271463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pt-BR" altLang="pt-BR" sz="3200" b="1" dirty="0" smtClean="0"/>
              <a:t>www.maratonadorio.com.br/es/resultados/</a:t>
            </a:r>
          </a:p>
        </p:txBody>
      </p:sp>
      <p:sp>
        <p:nvSpPr>
          <p:cNvPr id="5" name="Retângulo 4"/>
          <p:cNvSpPr/>
          <p:nvPr/>
        </p:nvSpPr>
        <p:spPr>
          <a:xfrm>
            <a:off x="927100" y="708344"/>
            <a:ext cx="728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altLang="pt-BR" sz="4000" b="1" dirty="0" smtClean="0">
                <a:solidFill>
                  <a:srgbClr val="184576"/>
                </a:solidFill>
                <a:latin typeface="Lucida Sans" pitchFamily="34" charset="0"/>
              </a:rPr>
              <a:t>Maratona do Rio,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4"/>
          <p:cNvGraphicFramePr>
            <a:graphicFrameLocks/>
          </p:cNvGraphicFramePr>
          <p:nvPr>
            <p:extLst/>
          </p:nvPr>
        </p:nvGraphicFramePr>
        <p:xfrm>
          <a:off x="628650" y="1488000"/>
          <a:ext cx="7886700" cy="4026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334302" y="545918"/>
            <a:ext cx="8475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altLang="pt-BR" sz="3900" b="1" dirty="0" smtClean="0">
                <a:solidFill>
                  <a:srgbClr val="184576"/>
                </a:solidFill>
                <a:latin typeface="Lucida Sans" pitchFamily="34" charset="0"/>
              </a:rPr>
              <a:t>Como se distribuem os atletas?</a:t>
            </a:r>
          </a:p>
        </p:txBody>
      </p:sp>
      <p:graphicFrame>
        <p:nvGraphicFramePr>
          <p:cNvPr id="4" name="Espaço Reservado para Conteúdo 4"/>
          <p:cNvGraphicFramePr>
            <a:graphicFrameLocks/>
          </p:cNvGraphicFramePr>
          <p:nvPr>
            <p:extLst/>
          </p:nvPr>
        </p:nvGraphicFramePr>
        <p:xfrm>
          <a:off x="628650" y="1488000"/>
          <a:ext cx="7886700" cy="4026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ector reto 5"/>
          <p:cNvCxnSpPr/>
          <p:nvPr/>
        </p:nvCxnSpPr>
        <p:spPr>
          <a:xfrm flipV="1">
            <a:off x="4146452" y="1551548"/>
            <a:ext cx="10551" cy="3474719"/>
          </a:xfrm>
          <a:prstGeom prst="line">
            <a:avLst/>
          </a:prstGeom>
          <a:ln w="539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3269569" y="1234188"/>
            <a:ext cx="1774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prstClr val="black"/>
                </a:solidFill>
              </a:rPr>
              <a:t>Média: 259,7 min</a:t>
            </a:r>
          </a:p>
        </p:txBody>
      </p:sp>
      <p:pic>
        <p:nvPicPr>
          <p:cNvPr id="8" name="Picture 2" descr="http://www.eucorro.com/fotos/evento_73/maior/foto_304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1854" y="1628775"/>
            <a:ext cx="2290884" cy="152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447781" y="2837758"/>
            <a:ext cx="2279030" cy="307777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prstClr val="black"/>
                </a:solidFill>
              </a:rPr>
              <a:t>Homem-Aranha: 244 min</a:t>
            </a: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5292889" y="2959686"/>
            <a:ext cx="5276" cy="2066581"/>
          </a:xfrm>
          <a:prstGeom prst="line">
            <a:avLst/>
          </a:prstGeom>
          <a:ln w="539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3010490" y="2959687"/>
            <a:ext cx="10475" cy="2066580"/>
          </a:xfrm>
          <a:prstGeom prst="line">
            <a:avLst/>
          </a:prstGeom>
          <a:ln w="539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1885078" y="3972562"/>
            <a:ext cx="0" cy="1053705"/>
          </a:xfrm>
          <a:prstGeom prst="line">
            <a:avLst/>
          </a:prstGeom>
          <a:ln w="539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936047" y="3106078"/>
            <a:ext cx="1743075" cy="307777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prstClr val="black"/>
                </a:solidFill>
              </a:rPr>
              <a:t>Campeão: 138 min</a:t>
            </a:r>
          </a:p>
        </p:txBody>
      </p:sp>
      <p:cxnSp>
        <p:nvCxnSpPr>
          <p:cNvPr id="14" name="Conector reto 13"/>
          <p:cNvCxnSpPr/>
          <p:nvPr/>
        </p:nvCxnSpPr>
        <p:spPr>
          <a:xfrm flipV="1">
            <a:off x="6462353" y="3972562"/>
            <a:ext cx="0" cy="1053705"/>
          </a:xfrm>
          <a:prstGeom prst="line">
            <a:avLst/>
          </a:prstGeom>
          <a:ln w="539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H="1" flipV="1">
            <a:off x="7607106" y="4641462"/>
            <a:ext cx="3524" cy="384805"/>
          </a:xfrm>
          <a:prstGeom prst="line">
            <a:avLst/>
          </a:prstGeom>
          <a:ln w="539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H="1" flipV="1">
            <a:off x="759591" y="4641462"/>
            <a:ext cx="3524" cy="384805"/>
          </a:xfrm>
          <a:prstGeom prst="line">
            <a:avLst/>
          </a:prstGeom>
          <a:ln w="539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1959294" y="5467173"/>
            <a:ext cx="6270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black"/>
                </a:solidFill>
              </a:rPr>
              <a:t>Se a distribuição fosse </a:t>
            </a:r>
            <a:r>
              <a:rPr lang="pt-BR" sz="2400" b="1" dirty="0"/>
              <a:t>perfeitamente normal, haveria um terceiro </a:t>
            </a:r>
            <a:r>
              <a:rPr lang="pt-BR" sz="2400" b="1" dirty="0" smtClean="0"/>
              <a:t>desvio padrão </a:t>
            </a:r>
            <a:r>
              <a:rPr lang="pt-BR" sz="2400" b="1" dirty="0"/>
              <a:t>aos </a:t>
            </a:r>
            <a:r>
              <a:rPr lang="pt-BR" sz="2400" b="1" dirty="0" smtClean="0"/>
              <a:t>129m.</a:t>
            </a:r>
            <a:endParaRPr lang="pt-BR" sz="24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041671" y="4517102"/>
            <a:ext cx="1075359" cy="52322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prstClr val="black"/>
                </a:solidFill>
              </a:rPr>
              <a:t>1.214</a:t>
            </a:r>
          </a:p>
          <a:p>
            <a:pPr algn="ctr"/>
            <a:r>
              <a:rPr lang="pt-BR" sz="1400" b="1" dirty="0">
                <a:solidFill>
                  <a:prstClr val="black"/>
                </a:solidFill>
              </a:rPr>
              <a:t>(37%)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924208" y="4517102"/>
            <a:ext cx="1075359" cy="52322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prstClr val="black"/>
                </a:solidFill>
              </a:rPr>
              <a:t>372 atletas</a:t>
            </a:r>
          </a:p>
          <a:p>
            <a:pPr algn="ctr"/>
            <a:r>
              <a:rPr lang="pt-BR" sz="1400" b="1" dirty="0">
                <a:solidFill>
                  <a:prstClr val="black"/>
                </a:solidFill>
              </a:rPr>
              <a:t>(11,4%)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175969" y="4517102"/>
            <a:ext cx="1075359" cy="52322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prstClr val="black"/>
                </a:solidFill>
              </a:rPr>
              <a:t>1.054</a:t>
            </a:r>
          </a:p>
          <a:p>
            <a:pPr algn="ctr"/>
            <a:r>
              <a:rPr lang="pt-BR" sz="1400" b="1" dirty="0">
                <a:solidFill>
                  <a:prstClr val="black"/>
                </a:solidFill>
              </a:rPr>
              <a:t>(32,4%)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342579" y="4517102"/>
            <a:ext cx="1075359" cy="52322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prstClr val="black"/>
                </a:solidFill>
              </a:rPr>
              <a:t>456 atletas</a:t>
            </a:r>
          </a:p>
          <a:p>
            <a:pPr algn="ctr"/>
            <a:r>
              <a:rPr lang="pt-BR" sz="1400" b="1" dirty="0">
                <a:solidFill>
                  <a:prstClr val="black"/>
                </a:solidFill>
              </a:rPr>
              <a:t>(14%)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491866" y="4517102"/>
            <a:ext cx="1075359" cy="52322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prstClr val="black"/>
                </a:solidFill>
              </a:rPr>
              <a:t>108 atletas</a:t>
            </a:r>
          </a:p>
          <a:p>
            <a:pPr algn="ctr"/>
            <a:r>
              <a:rPr lang="pt-BR" sz="1400" b="1" dirty="0">
                <a:solidFill>
                  <a:prstClr val="black"/>
                </a:solidFill>
              </a:rPr>
              <a:t>(3,3%)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909407" y="4517102"/>
            <a:ext cx="1075359" cy="52322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prstClr val="black"/>
                </a:solidFill>
              </a:rPr>
              <a:t>43 atletas</a:t>
            </a:r>
          </a:p>
          <a:p>
            <a:pPr algn="ctr"/>
            <a:r>
              <a:rPr lang="pt-BR" sz="1400" b="1" dirty="0">
                <a:solidFill>
                  <a:prstClr val="black"/>
                </a:solidFill>
              </a:rPr>
              <a:t>(1,3%)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7626071" y="4517102"/>
            <a:ext cx="836526" cy="52322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prstClr val="black"/>
                </a:solidFill>
              </a:rPr>
              <a:t>5</a:t>
            </a:r>
          </a:p>
          <a:p>
            <a:pPr algn="ctr"/>
            <a:r>
              <a:rPr lang="pt-BR" sz="1400" b="1" dirty="0">
                <a:solidFill>
                  <a:prstClr val="black"/>
                </a:solidFill>
              </a:rPr>
              <a:t>(0,15%)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7642860" y="3340290"/>
            <a:ext cx="1021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prstClr val="black"/>
                </a:solidFill>
              </a:rPr>
              <a:t>Último: idoso de 71 anos</a:t>
            </a:r>
          </a:p>
          <a:p>
            <a:pPr algn="ctr"/>
            <a:r>
              <a:rPr lang="pt-BR" sz="1100" b="1" dirty="0">
                <a:solidFill>
                  <a:prstClr val="black"/>
                </a:solidFill>
              </a:rPr>
              <a:t>6h58m</a:t>
            </a:r>
          </a:p>
        </p:txBody>
      </p:sp>
      <p:cxnSp>
        <p:nvCxnSpPr>
          <p:cNvPr id="27" name="Conector de seta reta 26"/>
          <p:cNvCxnSpPr/>
          <p:nvPr/>
        </p:nvCxnSpPr>
        <p:spPr>
          <a:xfrm flipH="1">
            <a:off x="3893236" y="2533650"/>
            <a:ext cx="2202764" cy="1475644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ta para baixo 4"/>
          <p:cNvSpPr/>
          <p:nvPr/>
        </p:nvSpPr>
        <p:spPr>
          <a:xfrm>
            <a:off x="891022" y="3478882"/>
            <a:ext cx="137679" cy="1475509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5" name="Seta para baixo 24"/>
          <p:cNvSpPr/>
          <p:nvPr/>
        </p:nvSpPr>
        <p:spPr>
          <a:xfrm>
            <a:off x="8324918" y="3952875"/>
            <a:ext cx="137679" cy="108429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4098" name="Picture 2" descr="C:\Users\lgianeri\Desktop\shutterstock_303866027-[Convertido]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55097" y="2241203"/>
            <a:ext cx="1704975" cy="825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3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/>
      <p:bldP spid="5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508330" y="2167679"/>
            <a:ext cx="8082213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marR="0" lvl="0" indent="-271463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altLang="pt-BR" sz="3600" b="1" dirty="0" smtClean="0"/>
              <a:t>É um arquivo leve, de texto.</a:t>
            </a:r>
          </a:p>
          <a:p>
            <a:pPr marL="271463" marR="0" lvl="0" indent="-271463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altLang="pt-BR" sz="3600" b="1" dirty="0" smtClean="0"/>
              <a:t>Muita informação, zero formatação.</a:t>
            </a:r>
          </a:p>
          <a:p>
            <a:pPr marL="271463" marR="0" lvl="0" indent="-271463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altLang="pt-BR" sz="3600" b="1" dirty="0" smtClean="0"/>
              <a:t>Rápido de baixar, fácil de armazenar.</a:t>
            </a:r>
          </a:p>
          <a:p>
            <a:pPr marL="271463" marR="0" lvl="0" indent="-271463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altLang="pt-BR" sz="3600" b="1" dirty="0" smtClean="0"/>
              <a:t>Não é proprietário: qualquer programa abre.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696454" y="1444768"/>
            <a:ext cx="5751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altLang="pt-BR" sz="4000" b="1" dirty="0" smtClean="0">
                <a:solidFill>
                  <a:srgbClr val="184576"/>
                </a:solidFill>
                <a:latin typeface="Lucida Sans" pitchFamily="34" charset="0"/>
              </a:rPr>
              <a:t>CSV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7620216" y="5745288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63552" y="2419825"/>
            <a:ext cx="828674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lvl="0" indent="-271463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pt-BR" altLang="pt-BR" sz="3200" b="1" dirty="0" smtClean="0"/>
              <a:t>Serve para selecionar dados na tabela a partir de critérios estabelecidos por você.</a:t>
            </a:r>
          </a:p>
          <a:p>
            <a:pPr marL="271463" lvl="0" indent="-271463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pt-BR" altLang="pt-BR" sz="3200" b="1" dirty="0" smtClean="0"/>
              <a:t>Você pode fazer perguntas em várias colunas.</a:t>
            </a:r>
          </a:p>
          <a:p>
            <a:pPr marL="538163" lvl="1" indent="-271463">
              <a:spcAft>
                <a:spcPts val="600"/>
              </a:spcAft>
              <a:buClr>
                <a:schemeClr val="tx1"/>
              </a:buClr>
              <a:buFont typeface="Calibri" pitchFamily="34" charset="0"/>
              <a:buChar char="‐"/>
            </a:pPr>
            <a:r>
              <a:rPr lang="pt-BR" altLang="pt-BR" sz="3200" b="1" dirty="0" smtClean="0"/>
              <a:t>Quantas cidades têm mais mulheres do que homens, mortas no trânsito?</a:t>
            </a:r>
          </a:p>
        </p:txBody>
      </p:sp>
      <p:sp>
        <p:nvSpPr>
          <p:cNvPr id="3" name="Retângulo 2"/>
          <p:cNvSpPr/>
          <p:nvPr/>
        </p:nvSpPr>
        <p:spPr>
          <a:xfrm>
            <a:off x="2689914" y="1627397"/>
            <a:ext cx="3764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altLang="pt-BR" sz="4000" b="1" dirty="0" smtClean="0">
                <a:solidFill>
                  <a:srgbClr val="184576"/>
                </a:solidFill>
                <a:latin typeface="Lucida Sans" pitchFamily="34" charset="0"/>
              </a:rPr>
              <a:t>Autofiltro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65152" y="2261766"/>
            <a:ext cx="8286748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lvl="1" indent="-271463">
              <a:spcAft>
                <a:spcPts val="600"/>
              </a:spcAft>
              <a:buClr>
                <a:schemeClr val="tx1"/>
              </a:buClr>
              <a:buFont typeface="Calibri" pitchFamily="34" charset="0"/>
              <a:buChar char="‐"/>
            </a:pPr>
            <a:r>
              <a:rPr lang="pt-BR" altLang="pt-BR" sz="3600" b="1" dirty="0" smtClean="0"/>
              <a:t>Quais cidades têm mais de 5 mortes por 10 mil?</a:t>
            </a:r>
          </a:p>
          <a:p>
            <a:pPr marL="271463" lvl="1" indent="-271463">
              <a:spcAft>
                <a:spcPts val="600"/>
              </a:spcAft>
              <a:buClr>
                <a:schemeClr val="tx1"/>
              </a:buClr>
              <a:buFont typeface="Calibri" pitchFamily="34" charset="0"/>
              <a:buChar char="‐"/>
            </a:pPr>
            <a:r>
              <a:rPr lang="pt-BR" altLang="pt-BR" sz="3600" b="1" dirty="0" smtClean="0"/>
              <a:t>Quais são os índices de mortalidade na região metropolitana?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901850"/>
            <a:ext cx="7992000" cy="44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901850"/>
            <a:ext cx="7992000" cy="44955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431790" y="3810321"/>
            <a:ext cx="880110" cy="374329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35" name="Grupo 34"/>
          <p:cNvGrpSpPr/>
          <p:nvPr/>
        </p:nvGrpSpPr>
        <p:grpSpPr>
          <a:xfrm>
            <a:off x="3935589" y="2995790"/>
            <a:ext cx="3841750" cy="1813804"/>
            <a:chOff x="1079500" y="2781301"/>
            <a:chExt cx="3841750" cy="1813804"/>
          </a:xfrm>
        </p:grpSpPr>
        <p:sp>
          <p:nvSpPr>
            <p:cNvPr id="4" name="Retângulo 3"/>
            <p:cNvSpPr/>
            <p:nvPr/>
          </p:nvSpPr>
          <p:spPr>
            <a:xfrm>
              <a:off x="1079500" y="2781301"/>
              <a:ext cx="3841750" cy="181380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17550">
                <a:spcAft>
                  <a:spcPts val="600"/>
                </a:spcAft>
              </a:pPr>
              <a:r>
                <a:rPr lang="pt-BR" sz="3200" b="1" dirty="0" smtClean="0">
                  <a:solidFill>
                    <a:schemeClr val="tx1"/>
                  </a:solidFill>
                </a:rPr>
                <a:t>(Selecione Tudo)</a:t>
              </a:r>
            </a:p>
            <a:p>
              <a:pPr marL="717550">
                <a:spcAft>
                  <a:spcPts val="600"/>
                </a:spcAft>
              </a:pPr>
              <a:r>
                <a:rPr lang="pt-BR" sz="3200" b="1" dirty="0" smtClean="0">
                  <a:solidFill>
                    <a:schemeClr val="tx1"/>
                  </a:solidFill>
                </a:rPr>
                <a:t>FALSO</a:t>
              </a:r>
            </a:p>
            <a:p>
              <a:pPr marL="717550">
                <a:spcAft>
                  <a:spcPts val="600"/>
                </a:spcAft>
              </a:pPr>
              <a:r>
                <a:rPr lang="pt-BR" sz="3200" b="1" dirty="0" smtClean="0">
                  <a:solidFill>
                    <a:schemeClr val="tx1"/>
                  </a:solidFill>
                </a:rPr>
                <a:t>VERDADEIRO</a:t>
              </a:r>
              <a:endParaRPr lang="pt-BR" sz="3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4" name="Grupo 23"/>
            <p:cNvGrpSpPr/>
            <p:nvPr/>
          </p:nvGrpSpPr>
          <p:grpSpPr>
            <a:xfrm>
              <a:off x="1487486" y="3557595"/>
              <a:ext cx="271099" cy="271099"/>
              <a:chOff x="3435350" y="2137206"/>
              <a:chExt cx="286544" cy="286544"/>
            </a:xfrm>
          </p:grpSpPr>
          <p:sp>
            <p:nvSpPr>
              <p:cNvPr id="25" name="Fluxograma: Processo 24"/>
              <p:cNvSpPr/>
              <p:nvPr/>
            </p:nvSpPr>
            <p:spPr>
              <a:xfrm>
                <a:off x="3435350" y="2137206"/>
                <a:ext cx="286544" cy="286544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26" name="Freeform 17"/>
              <p:cNvSpPr>
                <a:spLocks/>
              </p:cNvSpPr>
              <p:nvPr/>
            </p:nvSpPr>
            <p:spPr bwMode="auto">
              <a:xfrm>
                <a:off x="3457178" y="2164591"/>
                <a:ext cx="242888" cy="231775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65" y="2"/>
                  </a:cxn>
                  <a:cxn ang="0">
                    <a:pos x="43" y="25"/>
                  </a:cxn>
                  <a:cxn ang="0">
                    <a:pos x="24" y="55"/>
                  </a:cxn>
                  <a:cxn ang="0">
                    <a:pos x="20" y="57"/>
                  </a:cxn>
                  <a:cxn ang="0">
                    <a:pos x="15" y="62"/>
                  </a:cxn>
                  <a:cxn ang="0">
                    <a:pos x="12" y="54"/>
                  </a:cxn>
                  <a:cxn ang="0">
                    <a:pos x="11" y="51"/>
                  </a:cxn>
                  <a:cxn ang="0">
                    <a:pos x="5" y="42"/>
                  </a:cxn>
                  <a:cxn ang="0">
                    <a:pos x="0" y="37"/>
                  </a:cxn>
                  <a:cxn ang="0">
                    <a:pos x="9" y="32"/>
                  </a:cxn>
                  <a:cxn ang="0">
                    <a:pos x="17" y="42"/>
                  </a:cxn>
                  <a:cxn ang="0">
                    <a:pos x="19" y="45"/>
                  </a:cxn>
                  <a:cxn ang="0">
                    <a:pos x="39" y="19"/>
                  </a:cxn>
                  <a:cxn ang="0">
                    <a:pos x="63" y="0"/>
                  </a:cxn>
                </a:cxnLst>
                <a:rect l="0" t="0" r="r" b="b"/>
                <a:pathLst>
                  <a:path w="65" h="62">
                    <a:moveTo>
                      <a:pt x="63" y="0"/>
                    </a:moveTo>
                    <a:cubicBezTo>
                      <a:pt x="65" y="2"/>
                      <a:pt x="65" y="2"/>
                      <a:pt x="65" y="2"/>
                    </a:cubicBezTo>
                    <a:cubicBezTo>
                      <a:pt x="58" y="7"/>
                      <a:pt x="51" y="15"/>
                      <a:pt x="43" y="25"/>
                    </a:cubicBezTo>
                    <a:cubicBezTo>
                      <a:pt x="34" y="36"/>
                      <a:pt x="28" y="46"/>
                      <a:pt x="24" y="55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8" y="59"/>
                      <a:pt x="16" y="61"/>
                      <a:pt x="15" y="62"/>
                    </a:cubicBezTo>
                    <a:cubicBezTo>
                      <a:pt x="14" y="60"/>
                      <a:pt x="13" y="58"/>
                      <a:pt x="12" y="54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9" y="47"/>
                      <a:pt x="7" y="44"/>
                      <a:pt x="5" y="42"/>
                    </a:cubicBezTo>
                    <a:cubicBezTo>
                      <a:pt x="4" y="40"/>
                      <a:pt x="2" y="38"/>
                      <a:pt x="0" y="37"/>
                    </a:cubicBezTo>
                    <a:cubicBezTo>
                      <a:pt x="3" y="34"/>
                      <a:pt x="6" y="32"/>
                      <a:pt x="9" y="32"/>
                    </a:cubicBezTo>
                    <a:cubicBezTo>
                      <a:pt x="12" y="32"/>
                      <a:pt x="14" y="35"/>
                      <a:pt x="17" y="42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24" y="36"/>
                      <a:pt x="31" y="28"/>
                      <a:pt x="39" y="19"/>
                    </a:cubicBezTo>
                    <a:cubicBezTo>
                      <a:pt x="47" y="11"/>
                      <a:pt x="55" y="4"/>
                      <a:pt x="6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  <p:grpSp>
          <p:nvGrpSpPr>
            <p:cNvPr id="27" name="Grupo 26"/>
            <p:cNvGrpSpPr/>
            <p:nvPr/>
          </p:nvGrpSpPr>
          <p:grpSpPr>
            <a:xfrm>
              <a:off x="1487486" y="4124337"/>
              <a:ext cx="271099" cy="271099"/>
              <a:chOff x="3435350" y="2137206"/>
              <a:chExt cx="286544" cy="286544"/>
            </a:xfrm>
          </p:grpSpPr>
          <p:sp>
            <p:nvSpPr>
              <p:cNvPr id="28" name="Fluxograma: Processo 27"/>
              <p:cNvSpPr/>
              <p:nvPr/>
            </p:nvSpPr>
            <p:spPr>
              <a:xfrm>
                <a:off x="3435350" y="2137206"/>
                <a:ext cx="286544" cy="286544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3457178" y="2164591"/>
                <a:ext cx="242888" cy="231775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65" y="2"/>
                  </a:cxn>
                  <a:cxn ang="0">
                    <a:pos x="43" y="25"/>
                  </a:cxn>
                  <a:cxn ang="0">
                    <a:pos x="24" y="55"/>
                  </a:cxn>
                  <a:cxn ang="0">
                    <a:pos x="20" y="57"/>
                  </a:cxn>
                  <a:cxn ang="0">
                    <a:pos x="15" y="62"/>
                  </a:cxn>
                  <a:cxn ang="0">
                    <a:pos x="12" y="54"/>
                  </a:cxn>
                  <a:cxn ang="0">
                    <a:pos x="11" y="51"/>
                  </a:cxn>
                  <a:cxn ang="0">
                    <a:pos x="5" y="42"/>
                  </a:cxn>
                  <a:cxn ang="0">
                    <a:pos x="0" y="37"/>
                  </a:cxn>
                  <a:cxn ang="0">
                    <a:pos x="9" y="32"/>
                  </a:cxn>
                  <a:cxn ang="0">
                    <a:pos x="17" y="42"/>
                  </a:cxn>
                  <a:cxn ang="0">
                    <a:pos x="19" y="45"/>
                  </a:cxn>
                  <a:cxn ang="0">
                    <a:pos x="39" y="19"/>
                  </a:cxn>
                  <a:cxn ang="0">
                    <a:pos x="63" y="0"/>
                  </a:cxn>
                </a:cxnLst>
                <a:rect l="0" t="0" r="r" b="b"/>
                <a:pathLst>
                  <a:path w="65" h="62">
                    <a:moveTo>
                      <a:pt x="63" y="0"/>
                    </a:moveTo>
                    <a:cubicBezTo>
                      <a:pt x="65" y="2"/>
                      <a:pt x="65" y="2"/>
                      <a:pt x="65" y="2"/>
                    </a:cubicBezTo>
                    <a:cubicBezTo>
                      <a:pt x="58" y="7"/>
                      <a:pt x="51" y="15"/>
                      <a:pt x="43" y="25"/>
                    </a:cubicBezTo>
                    <a:cubicBezTo>
                      <a:pt x="34" y="36"/>
                      <a:pt x="28" y="46"/>
                      <a:pt x="24" y="55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8" y="59"/>
                      <a:pt x="16" y="61"/>
                      <a:pt x="15" y="62"/>
                    </a:cubicBezTo>
                    <a:cubicBezTo>
                      <a:pt x="14" y="60"/>
                      <a:pt x="13" y="58"/>
                      <a:pt x="12" y="54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9" y="47"/>
                      <a:pt x="7" y="44"/>
                      <a:pt x="5" y="42"/>
                    </a:cubicBezTo>
                    <a:cubicBezTo>
                      <a:pt x="4" y="40"/>
                      <a:pt x="2" y="38"/>
                      <a:pt x="0" y="37"/>
                    </a:cubicBezTo>
                    <a:cubicBezTo>
                      <a:pt x="3" y="34"/>
                      <a:pt x="6" y="32"/>
                      <a:pt x="9" y="32"/>
                    </a:cubicBezTo>
                    <a:cubicBezTo>
                      <a:pt x="12" y="32"/>
                      <a:pt x="14" y="35"/>
                      <a:pt x="17" y="42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24" y="36"/>
                      <a:pt x="31" y="28"/>
                      <a:pt x="39" y="19"/>
                    </a:cubicBezTo>
                    <a:cubicBezTo>
                      <a:pt x="47" y="11"/>
                      <a:pt x="55" y="4"/>
                      <a:pt x="6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  <p:cxnSp>
          <p:nvCxnSpPr>
            <p:cNvPr id="31" name="Conector angulado 30"/>
            <p:cNvCxnSpPr/>
            <p:nvPr/>
          </p:nvCxnSpPr>
          <p:spPr>
            <a:xfrm rot="10800000" flipV="1">
              <a:off x="1492250" y="3126401"/>
              <a:ext cx="12700" cy="1133485"/>
            </a:xfrm>
            <a:prstGeom prst="bentConnector3">
              <a:avLst>
                <a:gd name="adj1" fmla="val 1800000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1282700" y="3693143"/>
              <a:ext cx="22225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upo 22"/>
            <p:cNvGrpSpPr/>
            <p:nvPr/>
          </p:nvGrpSpPr>
          <p:grpSpPr>
            <a:xfrm>
              <a:off x="1487486" y="2990852"/>
              <a:ext cx="271099" cy="271099"/>
              <a:chOff x="3435350" y="2137206"/>
              <a:chExt cx="286544" cy="286544"/>
            </a:xfrm>
          </p:grpSpPr>
          <p:sp>
            <p:nvSpPr>
              <p:cNvPr id="6" name="Fluxograma: Processo 5"/>
              <p:cNvSpPr/>
              <p:nvPr/>
            </p:nvSpPr>
            <p:spPr>
              <a:xfrm>
                <a:off x="3435350" y="2137206"/>
                <a:ext cx="286544" cy="286544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5137" name="Freeform 17"/>
              <p:cNvSpPr>
                <a:spLocks/>
              </p:cNvSpPr>
              <p:nvPr/>
            </p:nvSpPr>
            <p:spPr bwMode="auto">
              <a:xfrm>
                <a:off x="3457178" y="2164591"/>
                <a:ext cx="242888" cy="231775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65" y="2"/>
                  </a:cxn>
                  <a:cxn ang="0">
                    <a:pos x="43" y="25"/>
                  </a:cxn>
                  <a:cxn ang="0">
                    <a:pos x="24" y="55"/>
                  </a:cxn>
                  <a:cxn ang="0">
                    <a:pos x="20" y="57"/>
                  </a:cxn>
                  <a:cxn ang="0">
                    <a:pos x="15" y="62"/>
                  </a:cxn>
                  <a:cxn ang="0">
                    <a:pos x="12" y="54"/>
                  </a:cxn>
                  <a:cxn ang="0">
                    <a:pos x="11" y="51"/>
                  </a:cxn>
                  <a:cxn ang="0">
                    <a:pos x="5" y="42"/>
                  </a:cxn>
                  <a:cxn ang="0">
                    <a:pos x="0" y="37"/>
                  </a:cxn>
                  <a:cxn ang="0">
                    <a:pos x="9" y="32"/>
                  </a:cxn>
                  <a:cxn ang="0">
                    <a:pos x="17" y="42"/>
                  </a:cxn>
                  <a:cxn ang="0">
                    <a:pos x="19" y="45"/>
                  </a:cxn>
                  <a:cxn ang="0">
                    <a:pos x="39" y="19"/>
                  </a:cxn>
                  <a:cxn ang="0">
                    <a:pos x="63" y="0"/>
                  </a:cxn>
                </a:cxnLst>
                <a:rect l="0" t="0" r="r" b="b"/>
                <a:pathLst>
                  <a:path w="65" h="62">
                    <a:moveTo>
                      <a:pt x="63" y="0"/>
                    </a:moveTo>
                    <a:cubicBezTo>
                      <a:pt x="65" y="2"/>
                      <a:pt x="65" y="2"/>
                      <a:pt x="65" y="2"/>
                    </a:cubicBezTo>
                    <a:cubicBezTo>
                      <a:pt x="58" y="7"/>
                      <a:pt x="51" y="15"/>
                      <a:pt x="43" y="25"/>
                    </a:cubicBezTo>
                    <a:cubicBezTo>
                      <a:pt x="34" y="36"/>
                      <a:pt x="28" y="46"/>
                      <a:pt x="24" y="55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8" y="59"/>
                      <a:pt x="16" y="61"/>
                      <a:pt x="15" y="62"/>
                    </a:cubicBezTo>
                    <a:cubicBezTo>
                      <a:pt x="14" y="60"/>
                      <a:pt x="13" y="58"/>
                      <a:pt x="12" y="54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9" y="47"/>
                      <a:pt x="7" y="44"/>
                      <a:pt x="5" y="42"/>
                    </a:cubicBezTo>
                    <a:cubicBezTo>
                      <a:pt x="4" y="40"/>
                      <a:pt x="2" y="38"/>
                      <a:pt x="0" y="37"/>
                    </a:cubicBezTo>
                    <a:cubicBezTo>
                      <a:pt x="3" y="34"/>
                      <a:pt x="6" y="32"/>
                      <a:pt x="9" y="32"/>
                    </a:cubicBezTo>
                    <a:cubicBezTo>
                      <a:pt x="12" y="32"/>
                      <a:pt x="14" y="35"/>
                      <a:pt x="17" y="42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24" y="36"/>
                      <a:pt x="31" y="28"/>
                      <a:pt x="39" y="19"/>
                    </a:cubicBezTo>
                    <a:cubicBezTo>
                      <a:pt x="47" y="11"/>
                      <a:pt x="55" y="4"/>
                      <a:pt x="6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</p:grpSp>
      <p:sp>
        <p:nvSpPr>
          <p:cNvPr id="36" name="CaixaDeTexto 35"/>
          <p:cNvSpPr txBox="1"/>
          <p:nvPr/>
        </p:nvSpPr>
        <p:spPr>
          <a:xfrm>
            <a:off x="530296" y="3217333"/>
            <a:ext cx="3285348" cy="1370718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Aqui você só tem duas opções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 l="-2"/>
          <a:stretch/>
        </p:blipFill>
        <p:spPr>
          <a:xfrm>
            <a:off x="576000" y="954612"/>
            <a:ext cx="7992000" cy="447464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44358" y="3388519"/>
            <a:ext cx="241455" cy="214311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1" name="Grupo 10"/>
          <p:cNvGrpSpPr/>
          <p:nvPr/>
        </p:nvGrpSpPr>
        <p:grpSpPr>
          <a:xfrm>
            <a:off x="482826" y="3132242"/>
            <a:ext cx="803049" cy="758724"/>
            <a:chOff x="2249714" y="3584679"/>
            <a:chExt cx="803049" cy="758724"/>
          </a:xfrm>
        </p:grpSpPr>
        <p:sp>
          <p:nvSpPr>
            <p:cNvPr id="5" name="Retângulo 4"/>
            <p:cNvSpPr/>
            <p:nvPr/>
          </p:nvSpPr>
          <p:spPr>
            <a:xfrm>
              <a:off x="2249714" y="3584679"/>
              <a:ext cx="803049" cy="758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2285909" y="3678975"/>
              <a:ext cx="730658" cy="5787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2285909" y="3678976"/>
              <a:ext cx="730658" cy="502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347915" y="3633781"/>
              <a:ext cx="6014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 smtClean="0">
                  <a:solidFill>
                    <a:srgbClr val="000099"/>
                  </a:solidFill>
                </a:rPr>
                <a:t>36</a:t>
              </a:r>
              <a:endParaRPr lang="pt-BR" sz="3200" b="1" dirty="0">
                <a:solidFill>
                  <a:srgbClr val="000099"/>
                </a:solidFill>
              </a:endParaRPr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1427057" y="2698043"/>
            <a:ext cx="3163994" cy="1641650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Azul e saltos indicam que há células ocultas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7167673" y="2722298"/>
            <a:ext cx="178483" cy="170921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7029450" y="2534933"/>
            <a:ext cx="485775" cy="509891"/>
          </a:xfrm>
          <a:prstGeom prst="rect">
            <a:avLst/>
          </a:prstGeom>
          <a:noFill/>
          <a:ln w="57150">
            <a:solidFill>
              <a:srgbClr val="990000"/>
            </a:solidFill>
          </a:ln>
        </p:spPr>
      </p:pic>
      <p:sp>
        <p:nvSpPr>
          <p:cNvPr id="17" name="CaixaDeTexto 16"/>
          <p:cNvSpPr txBox="1"/>
          <p:nvPr/>
        </p:nvSpPr>
        <p:spPr>
          <a:xfrm>
            <a:off x="4313132" y="2152650"/>
            <a:ext cx="2525818" cy="1265586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Funil indica que filtrou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 l="-3"/>
          <a:stretch/>
        </p:blipFill>
        <p:spPr>
          <a:xfrm>
            <a:off x="576000" y="1454002"/>
            <a:ext cx="7992000" cy="394999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205865" y="5172075"/>
            <a:ext cx="2261235" cy="247651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59342" y="4903082"/>
            <a:ext cx="5547784" cy="632882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42 de 643 registros localizados.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93470" y="3079750"/>
            <a:ext cx="5193029" cy="1462614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600" b="1" dirty="0" smtClean="0">
                <a:solidFill>
                  <a:schemeClr val="bg1"/>
                </a:solidFill>
              </a:rPr>
              <a:t>No pé há a indicação</a:t>
            </a:r>
            <a:br>
              <a:rPr lang="pt-BR" sz="3600" b="1" dirty="0" smtClean="0">
                <a:solidFill>
                  <a:schemeClr val="bg1"/>
                </a:solidFill>
              </a:rPr>
            </a:br>
            <a:r>
              <a:rPr lang="pt-BR" sz="3600" b="1" dirty="0" smtClean="0">
                <a:solidFill>
                  <a:schemeClr val="bg1"/>
                </a:solidFill>
              </a:rPr>
              <a:t>de quantos são mostrados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871091"/>
            <a:ext cx="7992000" cy="45316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76728" y="2543528"/>
            <a:ext cx="6190544" cy="1770944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Dessas cidades selecionadas, quantas têm mais de três mortes por 10 mil?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 l="-2"/>
          <a:stretch/>
        </p:blipFill>
        <p:spPr>
          <a:xfrm>
            <a:off x="576000" y="900992"/>
            <a:ext cx="7992000" cy="4548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933450"/>
            <a:ext cx="7992000" cy="4499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 l="-1"/>
          <a:stretch/>
        </p:blipFill>
        <p:spPr>
          <a:xfrm>
            <a:off x="576000" y="933450"/>
            <a:ext cx="7992000" cy="449694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067163" y="2469885"/>
            <a:ext cx="178483" cy="170921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324713" y="2469885"/>
            <a:ext cx="178483" cy="170921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2795588" y="2226020"/>
            <a:ext cx="661988" cy="655742"/>
          </a:xfrm>
          <a:prstGeom prst="rect">
            <a:avLst/>
          </a:prstGeom>
          <a:noFill/>
          <a:ln w="57150">
            <a:solidFill>
              <a:srgbClr val="990000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6043613" y="2226020"/>
            <a:ext cx="661988" cy="655742"/>
          </a:xfrm>
          <a:prstGeom prst="rect">
            <a:avLst/>
          </a:prstGeom>
          <a:noFill/>
          <a:ln w="57150">
            <a:solidFill>
              <a:srgbClr val="99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60202" y="2236366"/>
            <a:ext cx="8274726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marR="0" lvl="0" indent="-271463" fontAlgn="auto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BR" altLang="pt-BR" sz="3600" b="1" dirty="0" smtClean="0"/>
              <a:t>O site precisa estar preparado para oferecer, porém...</a:t>
            </a:r>
          </a:p>
          <a:p>
            <a:pPr marL="271463" marR="0" lvl="0" indent="-271463" fontAlgn="auto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BR" altLang="pt-BR" sz="3600" b="1" dirty="0" smtClean="0">
                <a:solidFill>
                  <a:srgbClr val="CC6600"/>
                </a:solidFill>
              </a:rPr>
              <a:t>http://transparencia.gov.br/faleConosco/perguntas-tema-download-dados.asp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883592"/>
            <a:ext cx="7992000" cy="451931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73653" y="4019550"/>
            <a:ext cx="5720644" cy="2103966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Das cidades com mais</a:t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>mulheres mortas no trânsito</a:t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>e mais de 3 mortes por 10 mil, quantas começam com 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914400"/>
            <a:ext cx="7992000" cy="44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904875"/>
            <a:ext cx="7992000" cy="448783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43175" y="4381500"/>
            <a:ext cx="5448300" cy="1799166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Vá a cada filtro e clique em “Selecionar Tudo” para voltar</a:t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>a mostrar toda a planilha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95299" y="1996708"/>
            <a:ext cx="82538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marR="0" lvl="0" indent="-271463" fontAlgn="auto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BR" altLang="pt-BR" sz="3500" b="1" dirty="0" smtClean="0"/>
              <a:t>Serve para resumir os dados a partir de critérios definidos por você.</a:t>
            </a:r>
          </a:p>
          <a:p>
            <a:pPr marL="271463" marR="0" lvl="0" indent="-271463" fontAlgn="auto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BR" altLang="pt-BR" sz="3500" b="1" dirty="0" smtClean="0"/>
              <a:t>Como tem muitas possibilidades, vou mostrar apenas duas, muito rapidamente.</a:t>
            </a:r>
          </a:p>
          <a:p>
            <a:pPr marL="538163" marR="0" lvl="1" indent="-271463" fontAlgn="auto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Tx/>
              <a:buFont typeface="Calibri" pitchFamily="34" charset="0"/>
              <a:buChar char="‐"/>
              <a:tabLst/>
              <a:defRPr/>
            </a:pPr>
            <a:r>
              <a:rPr lang="pt-BR" altLang="pt-BR" sz="3500" b="1" dirty="0" smtClean="0"/>
              <a:t>Qual a média de mortes por acidente por região?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79500" y="1218317"/>
            <a:ext cx="698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altLang="pt-BR" sz="4000" b="1" dirty="0" smtClean="0">
                <a:solidFill>
                  <a:srgbClr val="184576"/>
                </a:solidFill>
                <a:latin typeface="Lucida Sans" pitchFamily="34" charset="0"/>
              </a:rPr>
              <a:t>Tabela Dinâmica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958850"/>
            <a:ext cx="7992000" cy="447457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816100" y="1236345"/>
            <a:ext cx="501650" cy="24003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165223" y="904875"/>
            <a:ext cx="1895478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rgbClr val="006600"/>
                </a:solidFill>
              </a:rPr>
              <a:t>Inserir</a:t>
            </a:r>
            <a:endParaRPr lang="pt-BR" sz="3200" b="1" dirty="0">
              <a:solidFill>
                <a:srgbClr val="0066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46332" y="657225"/>
            <a:ext cx="2525818" cy="1265586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Agora é na aba “Inserir”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87375" y="1476375"/>
            <a:ext cx="450850" cy="581024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4" name="Grupo 13"/>
          <p:cNvGrpSpPr/>
          <p:nvPr/>
        </p:nvGrpSpPr>
        <p:grpSpPr>
          <a:xfrm>
            <a:off x="511173" y="622301"/>
            <a:ext cx="2219328" cy="2759074"/>
            <a:chOff x="4797423" y="2803526"/>
            <a:chExt cx="2219328" cy="2759074"/>
          </a:xfrm>
        </p:grpSpPr>
        <p:sp>
          <p:nvSpPr>
            <p:cNvPr id="15" name="Retângulo 14"/>
            <p:cNvSpPr/>
            <p:nvPr/>
          </p:nvSpPr>
          <p:spPr>
            <a:xfrm>
              <a:off x="4797423" y="2803526"/>
              <a:ext cx="2219328" cy="275907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endParaRPr lang="pt-B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/>
          </p:blipFill>
          <p:spPr>
            <a:xfrm>
              <a:off x="5273675" y="2981325"/>
              <a:ext cx="1266825" cy="1257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Retângulo 16"/>
            <p:cNvSpPr/>
            <p:nvPr/>
          </p:nvSpPr>
          <p:spPr>
            <a:xfrm>
              <a:off x="5021685" y="4305985"/>
              <a:ext cx="1770805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pt-BR" sz="32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Tabela</a:t>
              </a:r>
            </a:p>
            <a:p>
              <a:pPr lvl="0" algn="ctr"/>
              <a:r>
                <a:rPr lang="pt-BR" sz="32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Dinâmica</a:t>
              </a:r>
              <a:endParaRPr lang="pt-BR" sz="3200" b="1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3125528" y="1110282"/>
            <a:ext cx="2087668" cy="1265586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Tabela Dinâmica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933450"/>
            <a:ext cx="7992000" cy="445911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92150" y="2665094"/>
            <a:ext cx="101600" cy="617855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8" name="Grupo 7"/>
          <p:cNvGrpSpPr/>
          <p:nvPr/>
        </p:nvGrpSpPr>
        <p:grpSpPr>
          <a:xfrm>
            <a:off x="525144" y="2059941"/>
            <a:ext cx="809626" cy="1927224"/>
            <a:chOff x="1927224" y="2044701"/>
            <a:chExt cx="809626" cy="1927224"/>
          </a:xfrm>
        </p:grpSpPr>
        <p:sp>
          <p:nvSpPr>
            <p:cNvPr id="4" name="Retângulo 3"/>
            <p:cNvSpPr/>
            <p:nvPr/>
          </p:nvSpPr>
          <p:spPr>
            <a:xfrm>
              <a:off x="1927224" y="2044701"/>
              <a:ext cx="809626" cy="19272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7" name="Conector reto 6"/>
            <p:cNvCxnSpPr/>
            <p:nvPr/>
          </p:nvCxnSpPr>
          <p:spPr>
            <a:xfrm>
              <a:off x="2332037" y="2217737"/>
              <a:ext cx="0" cy="1581150"/>
            </a:xfrm>
            <a:prstGeom prst="line">
              <a:avLst/>
            </a:prstGeom>
            <a:ln w="57150">
              <a:solidFill>
                <a:srgbClr val="0066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aixaDeTexto 8"/>
          <p:cNvSpPr txBox="1"/>
          <p:nvPr/>
        </p:nvSpPr>
        <p:spPr>
          <a:xfrm>
            <a:off x="1489781" y="2653666"/>
            <a:ext cx="3186218" cy="739774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“formiguinhas”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954007"/>
            <a:ext cx="7992000" cy="4498430"/>
          </a:xfrm>
          <a:prstGeom prst="rect">
            <a:avLst/>
          </a:prstGeom>
          <a:ln>
            <a:noFill/>
          </a:ln>
        </p:spPr>
      </p:pic>
      <p:sp>
        <p:nvSpPr>
          <p:cNvPr id="37" name="Retângulo 36"/>
          <p:cNvSpPr/>
          <p:nvPr/>
        </p:nvSpPr>
        <p:spPr>
          <a:xfrm>
            <a:off x="7044618" y="3101975"/>
            <a:ext cx="981781" cy="521758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38" name="Grupo 37"/>
          <p:cNvGrpSpPr/>
          <p:nvPr/>
        </p:nvGrpSpPr>
        <p:grpSpPr>
          <a:xfrm>
            <a:off x="4648947" y="2181624"/>
            <a:ext cx="3852052" cy="2302370"/>
            <a:chOff x="1974327" y="3656235"/>
            <a:chExt cx="3852052" cy="2302370"/>
          </a:xfrm>
        </p:grpSpPr>
        <p:sp>
          <p:nvSpPr>
            <p:cNvPr id="39" name="Retângulo 38"/>
            <p:cNvSpPr/>
            <p:nvPr/>
          </p:nvSpPr>
          <p:spPr>
            <a:xfrm>
              <a:off x="1974327" y="3656235"/>
              <a:ext cx="3852052" cy="230237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0850">
                <a:spcAft>
                  <a:spcPts val="600"/>
                </a:spcAft>
              </a:pPr>
              <a:r>
                <a:rPr lang="pt-BR" sz="3200" b="1" dirty="0" smtClean="0">
                  <a:solidFill>
                    <a:schemeClr val="tx1"/>
                  </a:solidFill>
                </a:rPr>
                <a:t>Município</a:t>
              </a:r>
            </a:p>
            <a:p>
              <a:pPr marL="450850">
                <a:spcAft>
                  <a:spcPts val="600"/>
                </a:spcAft>
              </a:pPr>
              <a:r>
                <a:rPr lang="pt-BR" sz="3200" b="1" dirty="0" smtClean="0">
                  <a:solidFill>
                    <a:schemeClr val="tx1"/>
                  </a:solidFill>
                </a:rPr>
                <a:t>Óbitos (2015)</a:t>
              </a:r>
            </a:p>
            <a:p>
              <a:pPr marL="450850">
                <a:spcAft>
                  <a:spcPts val="600"/>
                </a:spcAft>
              </a:pPr>
              <a:r>
                <a:rPr lang="pt-BR" sz="3200" b="1" dirty="0" smtClean="0">
                  <a:solidFill>
                    <a:schemeClr val="tx1"/>
                  </a:solidFill>
                </a:rPr>
                <a:t>Mortes por 10 mil</a:t>
              </a:r>
            </a:p>
            <a:p>
              <a:pPr marL="450850">
                <a:spcAft>
                  <a:spcPts val="600"/>
                </a:spcAft>
              </a:pPr>
              <a:r>
                <a:rPr lang="pt-BR" sz="3200" b="1" dirty="0" smtClean="0">
                  <a:solidFill>
                    <a:schemeClr val="tx1"/>
                  </a:solidFill>
                </a:rPr>
                <a:t>FEMININO</a:t>
              </a:r>
              <a:endParaRPr lang="pt-BR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Fluxograma: Processo 39"/>
            <p:cNvSpPr/>
            <p:nvPr/>
          </p:nvSpPr>
          <p:spPr>
            <a:xfrm>
              <a:off x="2194735" y="4340089"/>
              <a:ext cx="271099" cy="271099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1" name="Fluxograma: Processo 40"/>
            <p:cNvSpPr/>
            <p:nvPr/>
          </p:nvSpPr>
          <p:spPr>
            <a:xfrm>
              <a:off x="2194735" y="4903337"/>
              <a:ext cx="271099" cy="271099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2" name="Fluxograma: Processo 5"/>
            <p:cNvSpPr/>
            <p:nvPr/>
          </p:nvSpPr>
          <p:spPr>
            <a:xfrm>
              <a:off x="2194735" y="3776841"/>
              <a:ext cx="271099" cy="271099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3" name="Fluxograma: Processo 42"/>
            <p:cNvSpPr/>
            <p:nvPr/>
          </p:nvSpPr>
          <p:spPr>
            <a:xfrm>
              <a:off x="2194735" y="5466586"/>
              <a:ext cx="271099" cy="271099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44" name="CaixaDeTexto 43"/>
          <p:cNvSpPr txBox="1"/>
          <p:nvPr/>
        </p:nvSpPr>
        <p:spPr>
          <a:xfrm>
            <a:off x="2466693" y="2632801"/>
            <a:ext cx="2087668" cy="1265586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Lista das colunas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7050968" y="3841750"/>
            <a:ext cx="1483432" cy="1210733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46" name="Grupo 45"/>
          <p:cNvGrpSpPr/>
          <p:nvPr/>
        </p:nvGrpSpPr>
        <p:grpSpPr>
          <a:xfrm>
            <a:off x="4143830" y="1912255"/>
            <a:ext cx="4412341" cy="3788230"/>
            <a:chOff x="-6923313" y="841826"/>
            <a:chExt cx="4412341" cy="3788230"/>
          </a:xfrm>
        </p:grpSpPr>
        <p:sp>
          <p:nvSpPr>
            <p:cNvPr id="47" name="Retângulo 46"/>
            <p:cNvSpPr/>
            <p:nvPr/>
          </p:nvSpPr>
          <p:spPr>
            <a:xfrm>
              <a:off x="-6923313" y="841826"/>
              <a:ext cx="4412341" cy="3788230"/>
            </a:xfrm>
            <a:prstGeom prst="rect">
              <a:avLst/>
            </a:prstGeom>
            <a:solidFill>
              <a:srgbClr val="E6E6E6"/>
            </a:solidFill>
            <a:ln w="5715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48" name="Imagem 47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/>
          </p:blipFill>
          <p:spPr>
            <a:xfrm>
              <a:off x="-6797040" y="2833229"/>
              <a:ext cx="396240" cy="365760"/>
            </a:xfrm>
            <a:prstGeom prst="rect">
              <a:avLst/>
            </a:prstGeom>
            <a:noFill/>
            <a:ln w="57150">
              <a:noFill/>
            </a:ln>
          </p:spPr>
        </p:pic>
        <p:sp>
          <p:nvSpPr>
            <p:cNvPr id="49" name="Retângulo 48"/>
            <p:cNvSpPr/>
            <p:nvPr/>
          </p:nvSpPr>
          <p:spPr>
            <a:xfrm>
              <a:off x="-6376262" y="949673"/>
              <a:ext cx="1244059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/>
              <a:r>
                <a:rPr lang="pt-BR" sz="32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Filtros</a:t>
              </a:r>
              <a:endParaRPr lang="pt-BR" sz="3200" b="1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50" name="Retângulo 49"/>
            <p:cNvSpPr/>
            <p:nvPr/>
          </p:nvSpPr>
          <p:spPr>
            <a:xfrm>
              <a:off x="-4282007" y="949673"/>
              <a:ext cx="1529586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/>
              <a:r>
                <a:rPr lang="pt-BR" sz="32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Colunas</a:t>
              </a:r>
              <a:endParaRPr lang="pt-BR" sz="3200" b="1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51" name="Retângulo 50"/>
            <p:cNvSpPr/>
            <p:nvPr/>
          </p:nvSpPr>
          <p:spPr>
            <a:xfrm>
              <a:off x="-6376262" y="2723722"/>
              <a:ext cx="1263487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/>
              <a:r>
                <a:rPr lang="pt-BR" sz="32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Linhas</a:t>
              </a:r>
              <a:endParaRPr lang="pt-BR" sz="3200" b="1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52" name="Retângulo 51"/>
            <p:cNvSpPr/>
            <p:nvPr/>
          </p:nvSpPr>
          <p:spPr>
            <a:xfrm>
              <a:off x="-4282007" y="2723722"/>
              <a:ext cx="1439818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/>
              <a:r>
                <a:rPr lang="pt-BR" sz="32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Valores</a:t>
              </a:r>
              <a:endParaRPr lang="pt-BR" sz="3200" b="1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pic>
          <p:nvPicPr>
            <p:cNvPr id="53" name="Imagem 52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/>
          </p:blipFill>
          <p:spPr>
            <a:xfrm>
              <a:off x="-6827520" y="1055370"/>
              <a:ext cx="441960" cy="373380"/>
            </a:xfrm>
            <a:prstGeom prst="rect">
              <a:avLst/>
            </a:prstGeom>
            <a:noFill/>
            <a:ln w="57150">
              <a:noFill/>
            </a:ln>
          </p:spPr>
        </p:pic>
        <p:pic>
          <p:nvPicPr>
            <p:cNvPr id="54" name="Imagem 53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/>
          </p:blipFill>
          <p:spPr>
            <a:xfrm>
              <a:off x="-4626063" y="2833229"/>
              <a:ext cx="358140" cy="365760"/>
            </a:xfrm>
            <a:prstGeom prst="rect">
              <a:avLst/>
            </a:prstGeom>
            <a:noFill/>
            <a:ln w="57150">
              <a:noFill/>
            </a:ln>
          </p:spPr>
        </p:pic>
        <p:pic>
          <p:nvPicPr>
            <p:cNvPr id="55" name="Imagem 54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/>
          </p:blipFill>
          <p:spPr>
            <a:xfrm>
              <a:off x="-4664163" y="1055370"/>
              <a:ext cx="358140" cy="373380"/>
            </a:xfrm>
            <a:prstGeom prst="rect">
              <a:avLst/>
            </a:prstGeom>
            <a:noFill/>
            <a:ln w="57150">
              <a:noFill/>
            </a:ln>
          </p:spPr>
        </p:pic>
        <p:sp>
          <p:nvSpPr>
            <p:cNvPr id="56" name="Retângulo 55"/>
            <p:cNvSpPr/>
            <p:nvPr/>
          </p:nvSpPr>
          <p:spPr>
            <a:xfrm>
              <a:off x="-6792685" y="1509486"/>
              <a:ext cx="2017485" cy="1103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7" name="Retângulo 56"/>
            <p:cNvSpPr/>
            <p:nvPr/>
          </p:nvSpPr>
          <p:spPr>
            <a:xfrm>
              <a:off x="-4673599" y="1509486"/>
              <a:ext cx="2017485" cy="1103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8" name="Retângulo 57"/>
            <p:cNvSpPr/>
            <p:nvPr/>
          </p:nvSpPr>
          <p:spPr>
            <a:xfrm>
              <a:off x="-6792685" y="3367316"/>
              <a:ext cx="2017485" cy="1103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9" name="Retângulo 58"/>
            <p:cNvSpPr/>
            <p:nvPr/>
          </p:nvSpPr>
          <p:spPr>
            <a:xfrm>
              <a:off x="-4673599" y="3367316"/>
              <a:ext cx="2017485" cy="1103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60" name="CaixaDeTexto 59"/>
          <p:cNvSpPr txBox="1"/>
          <p:nvPr/>
        </p:nvSpPr>
        <p:spPr>
          <a:xfrm>
            <a:off x="765396" y="3101777"/>
            <a:ext cx="3197004" cy="1880901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Toda a mágica acontece neste quadro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857250"/>
            <a:ext cx="7992000" cy="4495500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>
            <a:off x="714303" y="2644774"/>
            <a:ext cx="1152597" cy="2178686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538479" y="624840"/>
            <a:ext cx="2520809" cy="4775482"/>
          </a:xfrm>
          <a:prstGeom prst="rect">
            <a:avLst/>
          </a:prstGeom>
          <a:noFill/>
          <a:ln w="57150">
            <a:solidFill>
              <a:srgbClr val="990000"/>
            </a:solidFill>
          </a:ln>
        </p:spPr>
      </p:pic>
      <p:sp>
        <p:nvSpPr>
          <p:cNvPr id="29" name="CaixaDeTexto 28"/>
          <p:cNvSpPr txBox="1"/>
          <p:nvPr/>
        </p:nvSpPr>
        <p:spPr>
          <a:xfrm>
            <a:off x="3266793" y="2379788"/>
            <a:ext cx="2087668" cy="1265586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Como ele resumiu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112794" y="4510088"/>
            <a:ext cx="688180" cy="17145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37" name="Grupo 36"/>
          <p:cNvGrpSpPr/>
          <p:nvPr/>
        </p:nvGrpSpPr>
        <p:grpSpPr>
          <a:xfrm>
            <a:off x="5506156" y="4260850"/>
            <a:ext cx="3047294" cy="670982"/>
            <a:chOff x="3232856" y="5219700"/>
            <a:chExt cx="3047294" cy="670982"/>
          </a:xfrm>
        </p:grpSpPr>
        <p:sp>
          <p:nvSpPr>
            <p:cNvPr id="32" name="Retângulo 31"/>
            <p:cNvSpPr/>
            <p:nvPr/>
          </p:nvSpPr>
          <p:spPr>
            <a:xfrm>
              <a:off x="3232856" y="5219700"/>
              <a:ext cx="3047294" cy="67098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3312231" y="5288791"/>
              <a:ext cx="2888545" cy="532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3200" b="1" dirty="0" smtClean="0">
                  <a:solidFill>
                    <a:prstClr val="black"/>
                  </a:solidFill>
                </a:rPr>
                <a:t>Região Adm.</a:t>
              </a:r>
            </a:p>
          </p:txBody>
        </p:sp>
        <p:sp>
          <p:nvSpPr>
            <p:cNvPr id="36" name="Triângulo isósceles 35"/>
            <p:cNvSpPr/>
            <p:nvPr/>
          </p:nvSpPr>
          <p:spPr>
            <a:xfrm rot="10800000">
              <a:off x="5778500" y="5491691"/>
              <a:ext cx="235527" cy="127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38" name="CaixaDeTexto 37"/>
          <p:cNvSpPr txBox="1"/>
          <p:nvPr/>
        </p:nvSpPr>
        <p:spPr>
          <a:xfrm>
            <a:off x="4657725" y="2865563"/>
            <a:ext cx="3897136" cy="1265586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O que eu quero que as linhas mostrem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952502"/>
            <a:ext cx="7992000" cy="449689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851377" y="2740024"/>
            <a:ext cx="882297" cy="2178686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1501422" y="630059"/>
            <a:ext cx="2077155" cy="5081155"/>
          </a:xfrm>
          <a:prstGeom prst="rect">
            <a:avLst/>
          </a:prstGeom>
          <a:noFill/>
          <a:ln w="57150">
            <a:solidFill>
              <a:srgbClr val="990000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3717291" y="2537843"/>
            <a:ext cx="2087668" cy="1265586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Como ele mostra</a:t>
            </a:r>
          </a:p>
        </p:txBody>
      </p:sp>
      <p:sp>
        <p:nvSpPr>
          <p:cNvPr id="6" name="Retângulo 5"/>
          <p:cNvSpPr/>
          <p:nvPr/>
        </p:nvSpPr>
        <p:spPr>
          <a:xfrm>
            <a:off x="7798595" y="4574382"/>
            <a:ext cx="721518" cy="17145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7" name="Grupo 6"/>
          <p:cNvGrpSpPr/>
          <p:nvPr/>
        </p:nvGrpSpPr>
        <p:grpSpPr>
          <a:xfrm>
            <a:off x="5166360" y="4302760"/>
            <a:ext cx="3451860" cy="670982"/>
            <a:chOff x="2828290" y="5219700"/>
            <a:chExt cx="3451860" cy="670982"/>
          </a:xfrm>
        </p:grpSpPr>
        <p:sp>
          <p:nvSpPr>
            <p:cNvPr id="8" name="Retângulo 7"/>
            <p:cNvSpPr/>
            <p:nvPr/>
          </p:nvSpPr>
          <p:spPr>
            <a:xfrm>
              <a:off x="2828290" y="5219700"/>
              <a:ext cx="3451860" cy="67098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>
              <a:off x="2912110" y="5288791"/>
              <a:ext cx="3288666" cy="532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3200" b="1" dirty="0" smtClean="0">
                  <a:solidFill>
                    <a:prstClr val="black"/>
                  </a:solidFill>
                </a:rPr>
                <a:t>Soma de Óbit...</a:t>
              </a:r>
            </a:p>
          </p:txBody>
        </p:sp>
        <p:sp>
          <p:nvSpPr>
            <p:cNvPr id="10" name="Triângulo isósceles 9"/>
            <p:cNvSpPr/>
            <p:nvPr/>
          </p:nvSpPr>
          <p:spPr>
            <a:xfrm rot="10800000">
              <a:off x="5778500" y="5491691"/>
              <a:ext cx="235527" cy="127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4830586" y="2911777"/>
            <a:ext cx="3771548" cy="1265586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Primeira coisa que eu quero resumir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981428"/>
            <a:ext cx="7992000" cy="450986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774785" y="4743448"/>
            <a:ext cx="716753" cy="166689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5165231" y="4499187"/>
            <a:ext cx="3451860" cy="670982"/>
            <a:chOff x="2828290" y="5219700"/>
            <a:chExt cx="3451860" cy="670982"/>
          </a:xfrm>
        </p:grpSpPr>
        <p:sp>
          <p:nvSpPr>
            <p:cNvPr id="5" name="Retângulo 4"/>
            <p:cNvSpPr/>
            <p:nvPr/>
          </p:nvSpPr>
          <p:spPr>
            <a:xfrm>
              <a:off x="2828290" y="5219700"/>
              <a:ext cx="3451860" cy="67098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2912110" y="5288791"/>
              <a:ext cx="3288666" cy="532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3200" b="1" dirty="0" smtClean="0">
                  <a:solidFill>
                    <a:prstClr val="black"/>
                  </a:solidFill>
                </a:rPr>
                <a:t>Soma de Pop...</a:t>
              </a:r>
            </a:p>
          </p:txBody>
        </p:sp>
        <p:sp>
          <p:nvSpPr>
            <p:cNvPr id="7" name="Triângulo isósceles 6"/>
            <p:cNvSpPr/>
            <p:nvPr/>
          </p:nvSpPr>
          <p:spPr>
            <a:xfrm rot="10800000">
              <a:off x="5778500" y="5491691"/>
              <a:ext cx="235527" cy="127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5566268" y="3026641"/>
            <a:ext cx="2649786" cy="1265586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Resumi mais um fator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527050" y="2514862"/>
            <a:ext cx="4931991" cy="2539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5113" marR="0" lvl="0" indent="-265113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altLang="pt-BR" sz="3600" b="1" dirty="0" smtClean="0"/>
              <a:t>Legíveis por máquinas: </a:t>
            </a:r>
          </a:p>
          <a:p>
            <a:pPr marL="538163" marR="0" lvl="1" indent="-285750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Calibri" pitchFamily="34" charset="0"/>
              <a:buChar char="‐"/>
              <a:tabLst/>
              <a:defRPr/>
            </a:pPr>
            <a:r>
              <a:rPr lang="pt-BR" altLang="pt-BR" sz="3600" b="1" dirty="0" smtClean="0"/>
              <a:t>Txt</a:t>
            </a:r>
          </a:p>
          <a:p>
            <a:pPr marL="538163" marR="0" lvl="1" indent="-285750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Calibri" pitchFamily="34" charset="0"/>
              <a:buChar char="‐"/>
              <a:tabLst/>
              <a:defRPr/>
            </a:pPr>
            <a:r>
              <a:rPr lang="pt-BR" altLang="pt-BR" sz="3600" b="1" dirty="0" smtClean="0"/>
              <a:t>Csv/tsv</a:t>
            </a:r>
          </a:p>
          <a:p>
            <a:pPr marL="538163" marR="0" lvl="1" indent="-285750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Calibri" pitchFamily="34" charset="0"/>
              <a:buChar char="‐"/>
              <a:tabLst/>
              <a:defRPr/>
            </a:pPr>
            <a:r>
              <a:rPr lang="pt-BR" altLang="pt-BR" sz="3600" b="1" dirty="0" smtClean="0"/>
              <a:t>Xls/xlsx/odf</a:t>
            </a:r>
            <a:endParaRPr lang="pt-BR" altLang="pt-BR" sz="3600" b="1" dirty="0"/>
          </a:p>
        </p:txBody>
      </p:sp>
      <p:sp>
        <p:nvSpPr>
          <p:cNvPr id="3" name="Retângulo 2"/>
          <p:cNvSpPr/>
          <p:nvPr/>
        </p:nvSpPr>
        <p:spPr>
          <a:xfrm>
            <a:off x="818147" y="1803981"/>
            <a:ext cx="75077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altLang="pt-BR" sz="4000" b="1" dirty="0" smtClean="0">
                <a:solidFill>
                  <a:srgbClr val="184576"/>
                </a:solidFill>
                <a:latin typeface="Lucida Sans" pitchFamily="34" charset="0"/>
              </a:rPr>
              <a:t>Formatos dos dados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7620216" y="5745288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857251"/>
            <a:ext cx="7992000" cy="447559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497297" y="2636520"/>
            <a:ext cx="1067083" cy="216027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2635365" y="677333"/>
            <a:ext cx="2660952" cy="5503334"/>
          </a:xfrm>
          <a:prstGeom prst="rect">
            <a:avLst/>
          </a:prstGeom>
          <a:noFill/>
          <a:ln w="57150">
            <a:solidFill>
              <a:srgbClr val="990000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5467069" y="2572586"/>
            <a:ext cx="3056042" cy="1712828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Mas isto não se soma; quero a média</a:t>
            </a:r>
          </a:p>
        </p:txBody>
      </p:sp>
      <p:sp>
        <p:nvSpPr>
          <p:cNvPr id="6" name="Retângulo 5"/>
          <p:cNvSpPr/>
          <p:nvPr/>
        </p:nvSpPr>
        <p:spPr>
          <a:xfrm>
            <a:off x="7772878" y="4722019"/>
            <a:ext cx="721518" cy="17145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7" name="Grupo 6"/>
          <p:cNvGrpSpPr/>
          <p:nvPr/>
        </p:nvGrpSpPr>
        <p:grpSpPr>
          <a:xfrm>
            <a:off x="5093018" y="4424680"/>
            <a:ext cx="3517582" cy="670982"/>
            <a:chOff x="2762568" y="5219700"/>
            <a:chExt cx="3517582" cy="670982"/>
          </a:xfrm>
        </p:grpSpPr>
        <p:sp>
          <p:nvSpPr>
            <p:cNvPr id="8" name="Retângulo 7"/>
            <p:cNvSpPr/>
            <p:nvPr/>
          </p:nvSpPr>
          <p:spPr>
            <a:xfrm>
              <a:off x="2762568" y="5219700"/>
              <a:ext cx="3517582" cy="67098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>
              <a:off x="2834005" y="5288791"/>
              <a:ext cx="3366771" cy="532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3200" b="1" dirty="0" smtClean="0">
                  <a:solidFill>
                    <a:prstClr val="black"/>
                  </a:solidFill>
                </a:rPr>
                <a:t>Soma de Mort...</a:t>
              </a:r>
            </a:p>
          </p:txBody>
        </p:sp>
        <p:sp>
          <p:nvSpPr>
            <p:cNvPr id="10" name="Triângulo isósceles 9"/>
            <p:cNvSpPr/>
            <p:nvPr/>
          </p:nvSpPr>
          <p:spPr>
            <a:xfrm rot="10800000">
              <a:off x="5778500" y="5491691"/>
              <a:ext cx="235527" cy="127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4838206" y="3550920"/>
            <a:ext cx="3771548" cy="749300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Posso usar mais um?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1010975"/>
            <a:ext cx="7992000" cy="440425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239475" y="4681538"/>
            <a:ext cx="1352075" cy="161927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9" name="Grupo 8"/>
          <p:cNvGrpSpPr/>
          <p:nvPr/>
        </p:nvGrpSpPr>
        <p:grpSpPr>
          <a:xfrm>
            <a:off x="1886268" y="4368941"/>
            <a:ext cx="6695758" cy="670982"/>
            <a:chOff x="2029143" y="4921391"/>
            <a:chExt cx="6695758" cy="670982"/>
          </a:xfrm>
        </p:grpSpPr>
        <p:sp>
          <p:nvSpPr>
            <p:cNvPr id="5" name="Retângulo 4"/>
            <p:cNvSpPr/>
            <p:nvPr/>
          </p:nvSpPr>
          <p:spPr>
            <a:xfrm>
              <a:off x="2029143" y="4921391"/>
              <a:ext cx="6695758" cy="67098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2105183" y="4990482"/>
              <a:ext cx="6543676" cy="532800"/>
            </a:xfrm>
            <a:prstGeom prst="rect">
              <a:avLst/>
            </a:prstGeom>
            <a:solidFill>
              <a:srgbClr val="D3F0E0"/>
            </a:solidFill>
            <a:ln w="12700">
              <a:solidFill>
                <a:srgbClr val="0066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7675"/>
              <a:r>
                <a:rPr lang="pt-BR" sz="3200" b="1" dirty="0" smtClean="0">
                  <a:solidFill>
                    <a:prstClr val="black"/>
                  </a:solidFill>
                </a:rPr>
                <a:t>Configuração do Campo de Valor...</a:t>
              </a:r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/>
          </p:blipFill>
          <p:spPr>
            <a:xfrm>
              <a:off x="2186146" y="5054896"/>
              <a:ext cx="400050" cy="4039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CaixaDeTexto 9"/>
          <p:cNvSpPr txBox="1"/>
          <p:nvPr/>
        </p:nvSpPr>
        <p:spPr>
          <a:xfrm>
            <a:off x="3719002" y="3503295"/>
            <a:ext cx="3030290" cy="749300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Configurar...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976370"/>
            <a:ext cx="7992000" cy="449886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109436" y="4167188"/>
            <a:ext cx="1186340" cy="120017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8" name="Grupo 7"/>
          <p:cNvGrpSpPr/>
          <p:nvPr/>
        </p:nvGrpSpPr>
        <p:grpSpPr>
          <a:xfrm>
            <a:off x="2300605" y="3877451"/>
            <a:ext cx="2751455" cy="670982"/>
            <a:chOff x="1431925" y="4890911"/>
            <a:chExt cx="2751455" cy="670982"/>
          </a:xfrm>
        </p:grpSpPr>
        <p:sp>
          <p:nvSpPr>
            <p:cNvPr id="5" name="Retângulo 4"/>
            <p:cNvSpPr/>
            <p:nvPr/>
          </p:nvSpPr>
          <p:spPr>
            <a:xfrm>
              <a:off x="1431925" y="4890911"/>
              <a:ext cx="2751455" cy="67098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1507965" y="4960002"/>
              <a:ext cx="2599215" cy="532800"/>
            </a:xfrm>
            <a:prstGeom prst="rect">
              <a:avLst/>
            </a:prstGeom>
            <a:solidFill>
              <a:srgbClr val="0099FF"/>
            </a:solidFill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3200" b="1" dirty="0" smtClean="0">
                  <a:solidFill>
                    <a:schemeClr val="bg1"/>
                  </a:solidFill>
                </a:rPr>
                <a:t>Média</a:t>
              </a: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3436780" y="4654762"/>
            <a:ext cx="3030290" cy="749300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Escolher...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825874"/>
            <a:ext cx="7992000" cy="455149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497297" y="2636520"/>
            <a:ext cx="1067083" cy="216027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2449689" y="652248"/>
            <a:ext cx="2856088" cy="5553505"/>
          </a:xfrm>
          <a:prstGeom prst="rect">
            <a:avLst/>
          </a:prstGeom>
          <a:noFill/>
          <a:ln w="57150">
            <a:solidFill>
              <a:srgbClr val="990000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5446202" y="2550125"/>
            <a:ext cx="3144642" cy="1757751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Eis a taxa média nos municípios</a:t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>da região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857250"/>
            <a:ext cx="7992000" cy="449685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576764" y="2767965"/>
            <a:ext cx="616742" cy="144304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333431" y="2486025"/>
            <a:ext cx="3110232" cy="704850"/>
          </a:xfrm>
          <a:prstGeom prst="rect">
            <a:avLst/>
          </a:prstGeom>
          <a:solidFill>
            <a:schemeClr val="bg1"/>
          </a:solidFill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=(</a:t>
            </a:r>
            <a:r>
              <a:rPr lang="pt-BR" sz="3200" b="1" dirty="0" smtClean="0">
                <a:solidFill>
                  <a:srgbClr val="0070C0"/>
                </a:solidFill>
              </a:rPr>
              <a:t>B4</a:t>
            </a:r>
            <a:r>
              <a:rPr lang="pt-BR" sz="3200" b="1" dirty="0" smtClean="0">
                <a:solidFill>
                  <a:schemeClr val="tx1"/>
                </a:solidFill>
              </a:rPr>
              <a:t>/</a:t>
            </a:r>
            <a:r>
              <a:rPr lang="pt-BR" sz="3200" b="1" dirty="0" smtClean="0">
                <a:solidFill>
                  <a:srgbClr val="C00000"/>
                </a:solidFill>
              </a:rPr>
              <a:t>C4</a:t>
            </a:r>
            <a:r>
              <a:rPr lang="pt-BR" sz="3200" b="1" dirty="0" smtClean="0">
                <a:solidFill>
                  <a:schemeClr val="tx1"/>
                </a:solidFill>
              </a:rPr>
              <a:t>)*10000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056254" y="3345181"/>
            <a:ext cx="3664586" cy="1341120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Será que a taxa da região é igual?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1702990"/>
            <a:ext cx="7992000" cy="345202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353629" y="4659993"/>
            <a:ext cx="726621" cy="191407"/>
          </a:xfrm>
          <a:prstGeom prst="rect">
            <a:avLst/>
          </a:prstGeom>
          <a:solidFill>
            <a:schemeClr val="accent1">
              <a:alpha val="18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335714" y="4666614"/>
            <a:ext cx="757236" cy="191135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174931" y="4391025"/>
            <a:ext cx="3110232" cy="704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1.409771356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95544" y="3587750"/>
            <a:ext cx="3418206" cy="703582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Taxa do Estado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981428"/>
            <a:ext cx="7992000" cy="449955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124467" y="1595507"/>
            <a:ext cx="175946" cy="164237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2643333" y="1072444"/>
            <a:ext cx="1095084" cy="1144412"/>
          </a:xfrm>
          <a:prstGeom prst="rect">
            <a:avLst/>
          </a:prstGeom>
          <a:noFill/>
          <a:ln w="57150">
            <a:solidFill>
              <a:srgbClr val="990000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1309511" y="2370666"/>
            <a:ext cx="3819172" cy="1218638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Também se pode classificar por aqui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87022" y="567456"/>
            <a:ext cx="79699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altLang="pt-BR" sz="4000" b="1" dirty="0" smtClean="0">
                <a:solidFill>
                  <a:srgbClr val="184576"/>
                </a:solidFill>
                <a:latin typeface="Lucida Sans" pitchFamily="34" charset="0"/>
              </a:rPr>
              <a:t>Ranking das regiões, </a:t>
            </a:r>
            <a:br>
              <a:rPr lang="pt-BR" altLang="pt-BR" sz="4000" b="1" dirty="0" smtClean="0">
                <a:solidFill>
                  <a:srgbClr val="184576"/>
                </a:solidFill>
                <a:latin typeface="Lucida Sans" pitchFamily="34" charset="0"/>
              </a:rPr>
            </a:br>
            <a:r>
              <a:rPr lang="pt-BR" altLang="pt-BR" sz="4000" b="1" dirty="0" smtClean="0">
                <a:solidFill>
                  <a:srgbClr val="184576"/>
                </a:solidFill>
                <a:latin typeface="Lucida Sans" pitchFamily="34" charset="0"/>
              </a:rPr>
              <a:t>por morte no trânsito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660511" y="1873445"/>
            <a:ext cx="7822978" cy="3646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913695"/>
            <a:ext cx="7992000" cy="451573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076966" y="1328807"/>
            <a:ext cx="209283" cy="164237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102366" y="1868557"/>
            <a:ext cx="1777734" cy="1115943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3920420" y="1207911"/>
            <a:ext cx="561268" cy="395111"/>
          </a:xfrm>
          <a:prstGeom prst="rect">
            <a:avLst/>
          </a:prstGeom>
          <a:noFill/>
          <a:ln w="57150">
            <a:solidFill>
              <a:srgbClr val="990000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3401132" y="1738488"/>
            <a:ext cx="5167788" cy="3236736"/>
          </a:xfrm>
          <a:prstGeom prst="rect">
            <a:avLst/>
          </a:prstGeom>
          <a:noFill/>
          <a:ln w="57150">
            <a:solidFill>
              <a:srgbClr val="990000"/>
            </a:solidFill>
          </a:ln>
        </p:spPr>
      </p:pic>
      <p:sp>
        <p:nvSpPr>
          <p:cNvPr id="7" name="CaixaDeTexto 6"/>
          <p:cNvSpPr txBox="1"/>
          <p:nvPr/>
        </p:nvSpPr>
        <p:spPr>
          <a:xfrm>
            <a:off x="541866" y="2747537"/>
            <a:ext cx="2731911" cy="1218638"/>
          </a:xfrm>
          <a:prstGeom prst="rect">
            <a:avLst/>
          </a:prstGeom>
          <a:solidFill>
            <a:srgbClr val="006699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solidFill>
                  <a:schemeClr val="bg1"/>
                </a:solidFill>
              </a:rPr>
              <a:t>Vamos inserir um gráfico?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76000" y="924983"/>
            <a:ext cx="7992000" cy="4502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514350" y="2159422"/>
            <a:ext cx="5952014" cy="2539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5113" marR="0" lvl="0" indent="-265113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altLang="pt-BR" sz="3600" b="1" dirty="0" smtClean="0"/>
              <a:t>Dados limpinhos:</a:t>
            </a:r>
          </a:p>
          <a:p>
            <a:pPr marL="538163" marR="0" lvl="1" indent="-285750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Calibri" pitchFamily="34" charset="0"/>
              <a:buChar char="‐"/>
              <a:tabLst/>
              <a:defRPr/>
            </a:pPr>
            <a:r>
              <a:rPr lang="pt-BR" altLang="pt-BR" sz="3600" b="1" dirty="0" smtClean="0"/>
              <a:t>Cada variável é uma coluna</a:t>
            </a:r>
          </a:p>
          <a:p>
            <a:pPr marL="538163" marR="0" lvl="1" indent="-285750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Calibri" pitchFamily="34" charset="0"/>
              <a:buChar char="‐"/>
              <a:tabLst/>
              <a:defRPr/>
            </a:pPr>
            <a:r>
              <a:rPr lang="pt-BR" altLang="pt-BR" sz="3600" b="1" dirty="0" smtClean="0"/>
              <a:t>Cada caso é uma linha</a:t>
            </a:r>
          </a:p>
          <a:p>
            <a:pPr marL="538163" marR="0" lvl="1" indent="-285750" fontAlgn="auto">
              <a:lnSpc>
                <a:spcPct val="100000"/>
              </a:lnSpc>
              <a:spcAft>
                <a:spcPts val="600"/>
              </a:spcAft>
              <a:buClrTx/>
              <a:buSzTx/>
              <a:buFont typeface="Calibri" pitchFamily="34" charset="0"/>
              <a:buChar char="‐"/>
              <a:tabLst/>
              <a:defRPr/>
            </a:pPr>
            <a:r>
              <a:rPr lang="pt-BR" altLang="pt-BR" sz="3600" b="1" dirty="0" smtClean="0"/>
              <a:t>Cada tabela é um tema</a:t>
            </a:r>
            <a:endParaRPr lang="pt-BR" alt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48026" y="1599850"/>
            <a:ext cx="818797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marR="0" lvl="0" indent="-271463" fontAlgn="auto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BR" altLang="pt-BR" sz="3400" b="1" dirty="0" smtClean="0"/>
              <a:t>Você pode apresentar esses dados de diversas maneiras:</a:t>
            </a:r>
          </a:p>
          <a:p>
            <a:pPr marL="541338" marR="0" lvl="1" indent="-271463" fontAlgn="auto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Tx/>
              <a:buFont typeface="Calibri" pitchFamily="34" charset="0"/>
              <a:buChar char="‐"/>
              <a:tabLst/>
              <a:defRPr/>
            </a:pPr>
            <a:r>
              <a:rPr lang="pt-BR" altLang="pt-BR" sz="3400" b="1" dirty="0" smtClean="0"/>
              <a:t>Pode elaborar um relatório</a:t>
            </a:r>
          </a:p>
          <a:p>
            <a:pPr marL="541338" marR="0" lvl="1" indent="-271463" fontAlgn="auto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Tx/>
              <a:buFont typeface="Calibri" pitchFamily="34" charset="0"/>
              <a:buChar char="‐"/>
              <a:tabLst/>
              <a:defRPr/>
            </a:pPr>
            <a:r>
              <a:rPr lang="pt-BR" altLang="pt-BR" sz="3400" b="1" dirty="0" smtClean="0"/>
              <a:t>Pode mencionar verbalmente</a:t>
            </a:r>
          </a:p>
          <a:p>
            <a:pPr marL="541338" marR="0" lvl="1" indent="-271463" fontAlgn="auto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Tx/>
              <a:buFont typeface="Calibri" pitchFamily="34" charset="0"/>
              <a:buChar char="‐"/>
              <a:tabLst/>
              <a:defRPr/>
            </a:pPr>
            <a:r>
              <a:rPr lang="pt-BR" altLang="pt-BR" sz="3400" b="1" dirty="0" smtClean="0"/>
              <a:t>Pode imprimir para debater em reuniões</a:t>
            </a:r>
          </a:p>
          <a:p>
            <a:pPr marL="541338" marR="0" lvl="1" indent="-271463" fontAlgn="auto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Tx/>
              <a:buFont typeface="Calibri" pitchFamily="34" charset="0"/>
              <a:buChar char="‐"/>
              <a:tabLst/>
              <a:defRPr/>
            </a:pPr>
            <a:r>
              <a:rPr lang="pt-BR" altLang="pt-BR" sz="3400" b="1" dirty="0" smtClean="0"/>
              <a:t>Minha solução favorita: infográfico interativo </a:t>
            </a:r>
            <a:r>
              <a:rPr lang="pt-BR" altLang="pt-BR" sz="3400" b="1" dirty="0" smtClean="0">
                <a:solidFill>
                  <a:srgbClr val="CC6600"/>
                </a:solidFill>
              </a:rPr>
              <a:t>https://is.gd/YVsAnD</a:t>
            </a:r>
            <a:endParaRPr lang="pt-BR" altLang="pt-BR" sz="3400" b="1" dirty="0">
              <a:solidFill>
                <a:srgbClr val="CC66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625600" y="890603"/>
            <a:ext cx="589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altLang="pt-BR" sz="4000" b="1" dirty="0" smtClean="0">
                <a:solidFill>
                  <a:srgbClr val="184576"/>
                </a:solidFill>
                <a:latin typeface="Lucida Sans" pitchFamily="34" charset="0"/>
              </a:rPr>
              <a:t>E agora?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statics.livrariacultura.net.br/products/capas/646/296916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01" y="1828802"/>
            <a:ext cx="2511702" cy="3616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ecx.images-amazon.com/images/I/912de9gDk9L._SL1500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21" y="1828802"/>
            <a:ext cx="2411232" cy="3616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.travessa.com.br/livro/BA/27/27c78fef-ff90-44f5-8d08-4c1a55824fb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769" y="1828802"/>
            <a:ext cx="2529431" cy="3616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45066" y="975270"/>
            <a:ext cx="7653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altLang="pt-BR" sz="4000" b="1" dirty="0" smtClean="0">
                <a:solidFill>
                  <a:srgbClr val="184576"/>
                </a:solidFill>
                <a:latin typeface="Lucida Sans" pitchFamily="34" charset="0"/>
              </a:rPr>
              <a:t>Para ler mais a respeito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BOdEmiJ6QWMwT9t5zzx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gG2TTmQ5i3OGyoNxWE1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clknxHJx265oYjl9VDWL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idyt2Hd5gS0DfB7Xh0H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KT9TD7CMDjd23Fn2WTs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KT9TD7CMDjd23Fn2WTs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KT9TD7CMDjd23Fn2WTs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kU7I2OMplVdcvgrLAafsk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kU7I2OMplVdcvgrLAafs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DGJcp4chuyGWDQLSFoAy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gG2TTmQ5i3OGyoNxWE1x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1181</Words>
  <Application>Microsoft Office PowerPoint</Application>
  <PresentationFormat>Apresentação na tela (4:3)</PresentationFormat>
  <Paragraphs>355</Paragraphs>
  <Slides>91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91</vt:i4>
      </vt:variant>
    </vt:vector>
  </HeadingPairs>
  <TitlesOfParts>
    <vt:vector size="9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FDE</dc:creator>
  <cp:lastModifiedBy>jfelinto</cp:lastModifiedBy>
  <cp:revision>131</cp:revision>
  <dcterms:created xsi:type="dcterms:W3CDTF">2016-03-24T13:02:19Z</dcterms:created>
  <dcterms:modified xsi:type="dcterms:W3CDTF">2016-09-14T17:05:52Z</dcterms:modified>
</cp:coreProperties>
</file>